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2"/>
  </p:notesMasterIdLst>
  <p:sldIdLst>
    <p:sldId id="256" r:id="rId2"/>
    <p:sldId id="302" r:id="rId3"/>
    <p:sldId id="305" r:id="rId4"/>
    <p:sldId id="470" r:id="rId5"/>
    <p:sldId id="471" r:id="rId6"/>
    <p:sldId id="472" r:id="rId7"/>
    <p:sldId id="473" r:id="rId8"/>
    <p:sldId id="474" r:id="rId9"/>
    <p:sldId id="469" r:id="rId10"/>
    <p:sldId id="284" r:id="rId11"/>
    <p:sldId id="437" r:id="rId12"/>
    <p:sldId id="438" r:id="rId13"/>
    <p:sldId id="439" r:id="rId14"/>
    <p:sldId id="352" r:id="rId15"/>
    <p:sldId id="353" r:id="rId16"/>
    <p:sldId id="354" r:id="rId17"/>
    <p:sldId id="355" r:id="rId18"/>
    <p:sldId id="356" r:id="rId19"/>
    <p:sldId id="357" r:id="rId20"/>
    <p:sldId id="315" r:id="rId21"/>
    <p:sldId id="350" r:id="rId22"/>
    <p:sldId id="427" r:id="rId23"/>
    <p:sldId id="428" r:id="rId24"/>
    <p:sldId id="429" r:id="rId25"/>
    <p:sldId id="431" r:id="rId26"/>
    <p:sldId id="433" r:id="rId27"/>
    <p:sldId id="435" r:id="rId28"/>
    <p:sldId id="351" r:id="rId29"/>
    <p:sldId id="442" r:id="rId30"/>
    <p:sldId id="271" r:id="rId31"/>
  </p:sldIdLst>
  <p:sldSz cx="9144000" cy="5143500" type="screen16x9"/>
  <p:notesSz cx="6858000" cy="9144000"/>
  <p:embeddedFontLst>
    <p:embeddedFont>
      <p:font typeface="Montserrat Classic Bold" panose="020B0604020202020204" charset="0"/>
      <p:regular r:id="rId33"/>
    </p:embeddedFont>
    <p:embeddedFont>
      <p:font typeface="Roboto" panose="02000000000000000000" pitchFamily="2" charset="0"/>
      <p:regular r:id="rId34"/>
      <p:bold r:id="rId35"/>
      <p:italic r:id="rId36"/>
      <p:boldItalic r:id="rId37"/>
    </p:embeddedFont>
    <p:embeddedFont>
      <p:font typeface="Roboto Slab" pitchFamily="2" charset="0"/>
      <p:regular r:id="rId38"/>
      <p:bold r:id="rId39"/>
    </p:embeddedFont>
  </p:embeddedFontLst>
  <p:defaultTex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80" userDrawn="1">
          <p15:clr>
            <a:srgbClr val="A4A3A4"/>
          </p15:clr>
        </p15:guide>
        <p15:guide id="2" pos="14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F6698D-5D7C-B8C3-3E21-88E25ADE3991}" v="12" dt="2025-08-28T16:34:22.694"/>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080"/>
        <p:guide pos="14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52BDEF-1180-40C3-BA5B-8A68C6C2D5C4}" type="datetimeFigureOut">
              <a:rPr lang="es-CL" smtClean="0"/>
              <a:t>28-08-2025</a:t>
            </a:fld>
            <a:endParaRPr lang="es-C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495BB2-3EDF-4379-93C8-3C61C67F9C7B}" type="slidenum">
              <a:rPr lang="es-CL" smtClean="0"/>
              <a:t>‹Nº›</a:t>
            </a:fld>
            <a:endParaRPr lang="es-CL"/>
          </a:p>
        </p:txBody>
      </p:sp>
    </p:spTree>
    <p:extLst>
      <p:ext uri="{BB962C8B-B14F-4D97-AF65-F5344CB8AC3E}">
        <p14:creationId xmlns:p14="http://schemas.microsoft.com/office/powerpoint/2010/main" val="3870093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a:t>En estas diapositivas tienes todas las opciones que podrías usar en una presentación, recuerda que puedes duplicar las diapositivas las veces que quieras (intenta que el mismo diseño no se replique varias veces consecutivamente para poder hacer la diapositiva mas dinámica).  </a:t>
            </a:r>
          </a:p>
        </p:txBody>
      </p:sp>
      <p:sp>
        <p:nvSpPr>
          <p:cNvPr id="4" name="Marcador de número de diapositiva 3"/>
          <p:cNvSpPr>
            <a:spLocks noGrp="1"/>
          </p:cNvSpPr>
          <p:nvPr>
            <p:ph type="sldNum" sz="quarter" idx="5"/>
          </p:nvPr>
        </p:nvSpPr>
        <p:spPr/>
        <p:txBody>
          <a:bodyPr/>
          <a:lstStyle/>
          <a:p>
            <a:fld id="{8F495BB2-3EDF-4379-93C8-3C61C67F9C7B}" type="slidenum">
              <a:rPr lang="es-CL" smtClean="0"/>
              <a:t>1</a:t>
            </a:fld>
            <a:endParaRPr lang="es-CL"/>
          </a:p>
        </p:txBody>
      </p:sp>
    </p:spTree>
    <p:extLst>
      <p:ext uri="{BB962C8B-B14F-4D97-AF65-F5344CB8AC3E}">
        <p14:creationId xmlns:p14="http://schemas.microsoft.com/office/powerpoint/2010/main" val="25935419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2A817-E282-7B73-CEA3-6BE37BED58C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50A0F1E-11A2-85FB-DA21-8B74B004C60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F7742AE-42F5-7F4C-3A72-CF306899267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B4D6BE8E-B099-3398-31DF-2C92A5A2281A}"/>
              </a:ext>
            </a:extLst>
          </p:cNvPr>
          <p:cNvSpPr>
            <a:spLocks noGrp="1"/>
          </p:cNvSpPr>
          <p:nvPr>
            <p:ph type="sldNum" sz="quarter" idx="5"/>
          </p:nvPr>
        </p:nvSpPr>
        <p:spPr/>
        <p:txBody>
          <a:bodyPr/>
          <a:lstStyle/>
          <a:p>
            <a:fld id="{8F495BB2-3EDF-4379-93C8-3C61C67F9C7B}" type="slidenum">
              <a:rPr lang="es-CL" smtClean="0"/>
              <a:t>12</a:t>
            </a:fld>
            <a:endParaRPr lang="es-CL"/>
          </a:p>
        </p:txBody>
      </p:sp>
    </p:spTree>
    <p:extLst>
      <p:ext uri="{BB962C8B-B14F-4D97-AF65-F5344CB8AC3E}">
        <p14:creationId xmlns:p14="http://schemas.microsoft.com/office/powerpoint/2010/main" val="40905846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A99B8-B47E-DBF9-CD54-8C7C60FD1F4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1A1C8CD-5D1B-765D-1604-A67E99DB5C1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BEFAE61-6920-2ED8-48A4-49C3D407278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DF3A8C00-4E00-6BAD-8AA8-66DCA8FE4DF0}"/>
              </a:ext>
            </a:extLst>
          </p:cNvPr>
          <p:cNvSpPr>
            <a:spLocks noGrp="1"/>
          </p:cNvSpPr>
          <p:nvPr>
            <p:ph type="sldNum" sz="quarter" idx="5"/>
          </p:nvPr>
        </p:nvSpPr>
        <p:spPr/>
        <p:txBody>
          <a:bodyPr/>
          <a:lstStyle/>
          <a:p>
            <a:fld id="{8F495BB2-3EDF-4379-93C8-3C61C67F9C7B}" type="slidenum">
              <a:rPr lang="es-CL" smtClean="0"/>
              <a:t>13</a:t>
            </a:fld>
            <a:endParaRPr lang="es-CL"/>
          </a:p>
        </p:txBody>
      </p:sp>
    </p:spTree>
    <p:extLst>
      <p:ext uri="{BB962C8B-B14F-4D97-AF65-F5344CB8AC3E}">
        <p14:creationId xmlns:p14="http://schemas.microsoft.com/office/powerpoint/2010/main" val="2471853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58CEBA-916B-144B-AD88-88BD5DFE869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BAF61DC-CD90-C117-D778-62CEB9B76B3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BD6C4AA-BF26-2672-73C7-3C74744FB0F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4BE2CB65-28E5-97E9-29BD-BD3EC1048A70}"/>
              </a:ext>
            </a:extLst>
          </p:cNvPr>
          <p:cNvSpPr>
            <a:spLocks noGrp="1"/>
          </p:cNvSpPr>
          <p:nvPr>
            <p:ph type="sldNum" sz="quarter" idx="5"/>
          </p:nvPr>
        </p:nvSpPr>
        <p:spPr/>
        <p:txBody>
          <a:bodyPr/>
          <a:lstStyle/>
          <a:p>
            <a:fld id="{8F495BB2-3EDF-4379-93C8-3C61C67F9C7B}" type="slidenum">
              <a:rPr lang="es-CL" smtClean="0"/>
              <a:t>14</a:t>
            </a:fld>
            <a:endParaRPr lang="es-CL"/>
          </a:p>
        </p:txBody>
      </p:sp>
    </p:spTree>
    <p:extLst>
      <p:ext uri="{BB962C8B-B14F-4D97-AF65-F5344CB8AC3E}">
        <p14:creationId xmlns:p14="http://schemas.microsoft.com/office/powerpoint/2010/main" val="3079534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FA28B-0044-03D3-64C9-5F23DBB4209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0B71899-0700-19BA-52E5-09AAF32D064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56DEF12-AD1F-70ED-4C47-BF7C418DAD4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318E1F59-17E3-0F67-C7A7-87F5210F7DFC}"/>
              </a:ext>
            </a:extLst>
          </p:cNvPr>
          <p:cNvSpPr>
            <a:spLocks noGrp="1"/>
          </p:cNvSpPr>
          <p:nvPr>
            <p:ph type="sldNum" sz="quarter" idx="5"/>
          </p:nvPr>
        </p:nvSpPr>
        <p:spPr/>
        <p:txBody>
          <a:bodyPr/>
          <a:lstStyle/>
          <a:p>
            <a:fld id="{8F495BB2-3EDF-4379-93C8-3C61C67F9C7B}" type="slidenum">
              <a:rPr lang="es-CL" smtClean="0"/>
              <a:t>15</a:t>
            </a:fld>
            <a:endParaRPr lang="es-CL"/>
          </a:p>
        </p:txBody>
      </p:sp>
    </p:spTree>
    <p:extLst>
      <p:ext uri="{BB962C8B-B14F-4D97-AF65-F5344CB8AC3E}">
        <p14:creationId xmlns:p14="http://schemas.microsoft.com/office/powerpoint/2010/main" val="37218503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ECE3D-F297-C520-8CE5-6EE8FE47918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59F39CE-A96E-E358-24F4-A36A7DF65AE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FB83D37-EBFC-DC3E-6B49-9FF8AD8F06D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11E5F068-0F13-3CFE-C223-14FA6BC7DD6E}"/>
              </a:ext>
            </a:extLst>
          </p:cNvPr>
          <p:cNvSpPr>
            <a:spLocks noGrp="1"/>
          </p:cNvSpPr>
          <p:nvPr>
            <p:ph type="sldNum" sz="quarter" idx="5"/>
          </p:nvPr>
        </p:nvSpPr>
        <p:spPr/>
        <p:txBody>
          <a:bodyPr/>
          <a:lstStyle/>
          <a:p>
            <a:fld id="{8F495BB2-3EDF-4379-93C8-3C61C67F9C7B}" type="slidenum">
              <a:rPr lang="es-CL" smtClean="0"/>
              <a:t>16</a:t>
            </a:fld>
            <a:endParaRPr lang="es-CL"/>
          </a:p>
        </p:txBody>
      </p:sp>
    </p:spTree>
    <p:extLst>
      <p:ext uri="{BB962C8B-B14F-4D97-AF65-F5344CB8AC3E}">
        <p14:creationId xmlns:p14="http://schemas.microsoft.com/office/powerpoint/2010/main" val="1876983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8AE87-FD60-970A-2524-12633A0940C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B4F86F1-DC8C-8F76-51CF-1B0EA2092B7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1CC2E42-2D75-5665-4823-13AF890429D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273BA0FE-8021-C3B3-FF6C-C37FF1554A9C}"/>
              </a:ext>
            </a:extLst>
          </p:cNvPr>
          <p:cNvSpPr>
            <a:spLocks noGrp="1"/>
          </p:cNvSpPr>
          <p:nvPr>
            <p:ph type="sldNum" sz="quarter" idx="5"/>
          </p:nvPr>
        </p:nvSpPr>
        <p:spPr/>
        <p:txBody>
          <a:bodyPr/>
          <a:lstStyle/>
          <a:p>
            <a:fld id="{8F495BB2-3EDF-4379-93C8-3C61C67F9C7B}" type="slidenum">
              <a:rPr lang="es-CL" smtClean="0"/>
              <a:t>17</a:t>
            </a:fld>
            <a:endParaRPr lang="es-CL"/>
          </a:p>
        </p:txBody>
      </p:sp>
    </p:spTree>
    <p:extLst>
      <p:ext uri="{BB962C8B-B14F-4D97-AF65-F5344CB8AC3E}">
        <p14:creationId xmlns:p14="http://schemas.microsoft.com/office/powerpoint/2010/main" val="26312921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051D0-74C7-312C-AA2C-23FDED98DB3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6B2E627-D812-4DFA-FE10-36C333817D7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83AF379-0D61-3CEC-05E4-CA1BEDCEC6C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43474E7E-A1BD-B97A-9D93-F71C5589E1CF}"/>
              </a:ext>
            </a:extLst>
          </p:cNvPr>
          <p:cNvSpPr>
            <a:spLocks noGrp="1"/>
          </p:cNvSpPr>
          <p:nvPr>
            <p:ph type="sldNum" sz="quarter" idx="5"/>
          </p:nvPr>
        </p:nvSpPr>
        <p:spPr/>
        <p:txBody>
          <a:bodyPr/>
          <a:lstStyle/>
          <a:p>
            <a:fld id="{8F495BB2-3EDF-4379-93C8-3C61C67F9C7B}" type="slidenum">
              <a:rPr lang="es-CL" smtClean="0"/>
              <a:t>18</a:t>
            </a:fld>
            <a:endParaRPr lang="es-CL"/>
          </a:p>
        </p:txBody>
      </p:sp>
    </p:spTree>
    <p:extLst>
      <p:ext uri="{BB962C8B-B14F-4D97-AF65-F5344CB8AC3E}">
        <p14:creationId xmlns:p14="http://schemas.microsoft.com/office/powerpoint/2010/main" val="14337101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44850-12FF-2662-C696-44DA21E7EE3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FAEB37E-C7F5-1C2C-D1CD-ED48C44682A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94CD996-7C85-5EF3-0DCD-93ECB1E1286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6EBDCD6B-A333-816B-A74F-4E75726946C3}"/>
              </a:ext>
            </a:extLst>
          </p:cNvPr>
          <p:cNvSpPr>
            <a:spLocks noGrp="1"/>
          </p:cNvSpPr>
          <p:nvPr>
            <p:ph type="sldNum" sz="quarter" idx="5"/>
          </p:nvPr>
        </p:nvSpPr>
        <p:spPr/>
        <p:txBody>
          <a:bodyPr/>
          <a:lstStyle/>
          <a:p>
            <a:fld id="{8F495BB2-3EDF-4379-93C8-3C61C67F9C7B}" type="slidenum">
              <a:rPr lang="es-CL" smtClean="0"/>
              <a:t>19</a:t>
            </a:fld>
            <a:endParaRPr lang="es-CL"/>
          </a:p>
        </p:txBody>
      </p:sp>
    </p:spTree>
    <p:extLst>
      <p:ext uri="{BB962C8B-B14F-4D97-AF65-F5344CB8AC3E}">
        <p14:creationId xmlns:p14="http://schemas.microsoft.com/office/powerpoint/2010/main" val="8452125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323DE-C878-F152-617A-89385C60500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7D5A1CD-83A5-6FCD-2166-62FE4DFF807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11BA018-9486-4A08-29FF-A07F78E73C2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E6EF19F4-D973-376D-2CCF-5A2F8663D7A9}"/>
              </a:ext>
            </a:extLst>
          </p:cNvPr>
          <p:cNvSpPr>
            <a:spLocks noGrp="1"/>
          </p:cNvSpPr>
          <p:nvPr>
            <p:ph type="sldNum" sz="quarter" idx="5"/>
          </p:nvPr>
        </p:nvSpPr>
        <p:spPr/>
        <p:txBody>
          <a:bodyPr/>
          <a:lstStyle/>
          <a:p>
            <a:fld id="{8F495BB2-3EDF-4379-93C8-3C61C67F9C7B}" type="slidenum">
              <a:rPr lang="es-CL" smtClean="0"/>
              <a:t>21</a:t>
            </a:fld>
            <a:endParaRPr lang="es-CL"/>
          </a:p>
        </p:txBody>
      </p:sp>
    </p:spTree>
    <p:extLst>
      <p:ext uri="{BB962C8B-B14F-4D97-AF65-F5344CB8AC3E}">
        <p14:creationId xmlns:p14="http://schemas.microsoft.com/office/powerpoint/2010/main" val="17901390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8993C-C0BB-07FD-0056-6E5994DEB06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B72BEC4-5AC1-1332-B95A-943D41B9731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4540AAB-B3BD-29A0-24B9-B01EBC6EA150}"/>
              </a:ext>
            </a:extLst>
          </p:cNvPr>
          <p:cNvSpPr>
            <a:spLocks noGrp="1"/>
          </p:cNvSpPr>
          <p:nvPr>
            <p:ph type="body" idx="1"/>
          </p:nvPr>
        </p:nvSpPr>
        <p:spPr/>
        <p:txBody>
          <a:bodyPr/>
          <a:lstStyle/>
          <a:p>
            <a:r>
              <a:rPr lang="es-CL"/>
              <a:t>El texto debe quedar dentro del bloque con margen gris, tal y como indica arriba </a:t>
            </a:r>
          </a:p>
        </p:txBody>
      </p:sp>
      <p:sp>
        <p:nvSpPr>
          <p:cNvPr id="4" name="Marcador de número de diapositiva 3">
            <a:extLst>
              <a:ext uri="{FF2B5EF4-FFF2-40B4-BE49-F238E27FC236}">
                <a16:creationId xmlns:a16="http://schemas.microsoft.com/office/drawing/2014/main" id="{5DD2A404-6101-2A4D-5805-364DB63FD39B}"/>
              </a:ext>
            </a:extLst>
          </p:cNvPr>
          <p:cNvSpPr>
            <a:spLocks noGrp="1"/>
          </p:cNvSpPr>
          <p:nvPr>
            <p:ph type="sldNum" sz="quarter" idx="5"/>
          </p:nvPr>
        </p:nvSpPr>
        <p:spPr/>
        <p:txBody>
          <a:bodyPr/>
          <a:lstStyle/>
          <a:p>
            <a:fld id="{8F495BB2-3EDF-4379-93C8-3C61C67F9C7B}" type="slidenum">
              <a:rPr lang="es-CL" smtClean="0"/>
              <a:t>22</a:t>
            </a:fld>
            <a:endParaRPr lang="es-CL"/>
          </a:p>
        </p:txBody>
      </p:sp>
    </p:spTree>
    <p:extLst>
      <p:ext uri="{BB962C8B-B14F-4D97-AF65-F5344CB8AC3E}">
        <p14:creationId xmlns:p14="http://schemas.microsoft.com/office/powerpoint/2010/main" val="766871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a:t>El texto debe quedar dentro del bloque con margen gris, tal y como indica arriba </a:t>
            </a:r>
          </a:p>
        </p:txBody>
      </p:sp>
      <p:sp>
        <p:nvSpPr>
          <p:cNvPr id="4" name="Marcador de número de diapositiva 3"/>
          <p:cNvSpPr>
            <a:spLocks noGrp="1"/>
          </p:cNvSpPr>
          <p:nvPr>
            <p:ph type="sldNum" sz="quarter" idx="5"/>
          </p:nvPr>
        </p:nvSpPr>
        <p:spPr/>
        <p:txBody>
          <a:bodyPr/>
          <a:lstStyle/>
          <a:p>
            <a:fld id="{8F495BB2-3EDF-4379-93C8-3C61C67F9C7B}" type="slidenum">
              <a:rPr lang="es-CL" smtClean="0"/>
              <a:t>2</a:t>
            </a:fld>
            <a:endParaRPr lang="es-CL"/>
          </a:p>
        </p:txBody>
      </p:sp>
    </p:spTree>
    <p:extLst>
      <p:ext uri="{BB962C8B-B14F-4D97-AF65-F5344CB8AC3E}">
        <p14:creationId xmlns:p14="http://schemas.microsoft.com/office/powerpoint/2010/main" val="1676040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163CB-EC9E-0DEE-3970-B04FC0AB518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E9135B3-3E0A-7523-AD54-41A17FA7535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33D45A8-0DA1-C356-01CF-C4D9A74985E5}"/>
              </a:ext>
            </a:extLst>
          </p:cNvPr>
          <p:cNvSpPr>
            <a:spLocks noGrp="1"/>
          </p:cNvSpPr>
          <p:nvPr>
            <p:ph type="body" idx="1"/>
          </p:nvPr>
        </p:nvSpPr>
        <p:spPr/>
        <p:txBody>
          <a:bodyPr/>
          <a:lstStyle/>
          <a:p>
            <a:r>
              <a:rPr lang="es-CL"/>
              <a:t>El texto debe quedar dentro del bloque con margen gris, tal y como indica arriba </a:t>
            </a:r>
          </a:p>
        </p:txBody>
      </p:sp>
      <p:sp>
        <p:nvSpPr>
          <p:cNvPr id="4" name="Marcador de número de diapositiva 3">
            <a:extLst>
              <a:ext uri="{FF2B5EF4-FFF2-40B4-BE49-F238E27FC236}">
                <a16:creationId xmlns:a16="http://schemas.microsoft.com/office/drawing/2014/main" id="{5AC7E681-4FF2-78C0-2C56-9067972C563F}"/>
              </a:ext>
            </a:extLst>
          </p:cNvPr>
          <p:cNvSpPr>
            <a:spLocks noGrp="1"/>
          </p:cNvSpPr>
          <p:nvPr>
            <p:ph type="sldNum" sz="quarter" idx="5"/>
          </p:nvPr>
        </p:nvSpPr>
        <p:spPr/>
        <p:txBody>
          <a:bodyPr/>
          <a:lstStyle/>
          <a:p>
            <a:fld id="{8F495BB2-3EDF-4379-93C8-3C61C67F9C7B}" type="slidenum">
              <a:rPr lang="es-CL" smtClean="0"/>
              <a:t>23</a:t>
            </a:fld>
            <a:endParaRPr lang="es-CL"/>
          </a:p>
        </p:txBody>
      </p:sp>
    </p:spTree>
    <p:extLst>
      <p:ext uri="{BB962C8B-B14F-4D97-AF65-F5344CB8AC3E}">
        <p14:creationId xmlns:p14="http://schemas.microsoft.com/office/powerpoint/2010/main" val="42000710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FC430-7A92-64A5-E72D-74D99EEA96A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6ADF83B-A43A-45FA-F0EE-B2D73B0016A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5FE273C-621F-BBBA-640C-69BED8C7406B}"/>
              </a:ext>
            </a:extLst>
          </p:cNvPr>
          <p:cNvSpPr>
            <a:spLocks noGrp="1"/>
          </p:cNvSpPr>
          <p:nvPr>
            <p:ph type="body" idx="1"/>
          </p:nvPr>
        </p:nvSpPr>
        <p:spPr/>
        <p:txBody>
          <a:bodyPr/>
          <a:lstStyle/>
          <a:p>
            <a:r>
              <a:rPr lang="es-CL"/>
              <a:t>El texto debe quedar dentro del bloque con margen gris, tal y como indica arriba </a:t>
            </a:r>
          </a:p>
        </p:txBody>
      </p:sp>
      <p:sp>
        <p:nvSpPr>
          <p:cNvPr id="4" name="Marcador de número de diapositiva 3">
            <a:extLst>
              <a:ext uri="{FF2B5EF4-FFF2-40B4-BE49-F238E27FC236}">
                <a16:creationId xmlns:a16="http://schemas.microsoft.com/office/drawing/2014/main" id="{5F7C52A3-A5CE-4FC4-D400-B6575CD7C15C}"/>
              </a:ext>
            </a:extLst>
          </p:cNvPr>
          <p:cNvSpPr>
            <a:spLocks noGrp="1"/>
          </p:cNvSpPr>
          <p:nvPr>
            <p:ph type="sldNum" sz="quarter" idx="5"/>
          </p:nvPr>
        </p:nvSpPr>
        <p:spPr/>
        <p:txBody>
          <a:bodyPr/>
          <a:lstStyle/>
          <a:p>
            <a:fld id="{8F495BB2-3EDF-4379-93C8-3C61C67F9C7B}" type="slidenum">
              <a:rPr lang="es-CL" smtClean="0"/>
              <a:t>24</a:t>
            </a:fld>
            <a:endParaRPr lang="es-CL"/>
          </a:p>
        </p:txBody>
      </p:sp>
    </p:spTree>
    <p:extLst>
      <p:ext uri="{BB962C8B-B14F-4D97-AF65-F5344CB8AC3E}">
        <p14:creationId xmlns:p14="http://schemas.microsoft.com/office/powerpoint/2010/main" val="13344413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0C960-9D21-3942-0276-B6657B90912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1A5EAB2-C933-D4E9-A719-B99BE2106C7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CCCF2CC-3FFE-E45E-7213-15DA50F6CEBC}"/>
              </a:ext>
            </a:extLst>
          </p:cNvPr>
          <p:cNvSpPr>
            <a:spLocks noGrp="1"/>
          </p:cNvSpPr>
          <p:nvPr>
            <p:ph type="body" idx="1"/>
          </p:nvPr>
        </p:nvSpPr>
        <p:spPr/>
        <p:txBody>
          <a:bodyPr/>
          <a:lstStyle/>
          <a:p>
            <a:r>
              <a:rPr lang="es-CL"/>
              <a:t>El texto debe quedar dentro del bloque con margen gris, tal y como indica arriba </a:t>
            </a:r>
          </a:p>
        </p:txBody>
      </p:sp>
      <p:sp>
        <p:nvSpPr>
          <p:cNvPr id="4" name="Marcador de número de diapositiva 3">
            <a:extLst>
              <a:ext uri="{FF2B5EF4-FFF2-40B4-BE49-F238E27FC236}">
                <a16:creationId xmlns:a16="http://schemas.microsoft.com/office/drawing/2014/main" id="{F48DE714-C85C-EB17-31B5-8389D86C7CDA}"/>
              </a:ext>
            </a:extLst>
          </p:cNvPr>
          <p:cNvSpPr>
            <a:spLocks noGrp="1"/>
          </p:cNvSpPr>
          <p:nvPr>
            <p:ph type="sldNum" sz="quarter" idx="5"/>
          </p:nvPr>
        </p:nvSpPr>
        <p:spPr/>
        <p:txBody>
          <a:bodyPr/>
          <a:lstStyle/>
          <a:p>
            <a:fld id="{8F495BB2-3EDF-4379-93C8-3C61C67F9C7B}" type="slidenum">
              <a:rPr lang="es-CL" smtClean="0"/>
              <a:t>25</a:t>
            </a:fld>
            <a:endParaRPr lang="es-CL"/>
          </a:p>
        </p:txBody>
      </p:sp>
    </p:spTree>
    <p:extLst>
      <p:ext uri="{BB962C8B-B14F-4D97-AF65-F5344CB8AC3E}">
        <p14:creationId xmlns:p14="http://schemas.microsoft.com/office/powerpoint/2010/main" val="22070104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ED244-5D83-B1AC-F622-59F1301378B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AAB3C3A-C51F-5060-015A-FB1E5EA8A59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8EE1AA1-1B72-FC1E-35AB-DD8102081595}"/>
              </a:ext>
            </a:extLst>
          </p:cNvPr>
          <p:cNvSpPr>
            <a:spLocks noGrp="1"/>
          </p:cNvSpPr>
          <p:nvPr>
            <p:ph type="body" idx="1"/>
          </p:nvPr>
        </p:nvSpPr>
        <p:spPr/>
        <p:txBody>
          <a:bodyPr/>
          <a:lstStyle/>
          <a:p>
            <a:r>
              <a:rPr lang="es-CL"/>
              <a:t>El texto debe quedar dentro del bloque con margen gris, tal y como indica arriba </a:t>
            </a:r>
          </a:p>
        </p:txBody>
      </p:sp>
      <p:sp>
        <p:nvSpPr>
          <p:cNvPr id="4" name="Marcador de número de diapositiva 3">
            <a:extLst>
              <a:ext uri="{FF2B5EF4-FFF2-40B4-BE49-F238E27FC236}">
                <a16:creationId xmlns:a16="http://schemas.microsoft.com/office/drawing/2014/main" id="{56B00D4C-F702-B3B4-44BB-B57B2376EA98}"/>
              </a:ext>
            </a:extLst>
          </p:cNvPr>
          <p:cNvSpPr>
            <a:spLocks noGrp="1"/>
          </p:cNvSpPr>
          <p:nvPr>
            <p:ph type="sldNum" sz="quarter" idx="5"/>
          </p:nvPr>
        </p:nvSpPr>
        <p:spPr/>
        <p:txBody>
          <a:bodyPr/>
          <a:lstStyle/>
          <a:p>
            <a:fld id="{8F495BB2-3EDF-4379-93C8-3C61C67F9C7B}" type="slidenum">
              <a:rPr lang="es-CL" smtClean="0"/>
              <a:t>26</a:t>
            </a:fld>
            <a:endParaRPr lang="es-CL"/>
          </a:p>
        </p:txBody>
      </p:sp>
    </p:spTree>
    <p:extLst>
      <p:ext uri="{BB962C8B-B14F-4D97-AF65-F5344CB8AC3E}">
        <p14:creationId xmlns:p14="http://schemas.microsoft.com/office/powerpoint/2010/main" val="2070478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53C4B-2B2B-7D29-0D2D-453F0E808C6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26521A2-C3AE-F23B-FCE7-D68E7FE4922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530282C-9072-34D9-5F0F-20FB3F827BA5}"/>
              </a:ext>
            </a:extLst>
          </p:cNvPr>
          <p:cNvSpPr>
            <a:spLocks noGrp="1"/>
          </p:cNvSpPr>
          <p:nvPr>
            <p:ph type="body" idx="1"/>
          </p:nvPr>
        </p:nvSpPr>
        <p:spPr/>
        <p:txBody>
          <a:bodyPr/>
          <a:lstStyle/>
          <a:p>
            <a:r>
              <a:rPr lang="es-CL"/>
              <a:t>El texto debe quedar dentro del bloque con margen gris, tal y como indica arriba </a:t>
            </a:r>
          </a:p>
        </p:txBody>
      </p:sp>
      <p:sp>
        <p:nvSpPr>
          <p:cNvPr id="4" name="Marcador de número de diapositiva 3">
            <a:extLst>
              <a:ext uri="{FF2B5EF4-FFF2-40B4-BE49-F238E27FC236}">
                <a16:creationId xmlns:a16="http://schemas.microsoft.com/office/drawing/2014/main" id="{09D496A1-9997-8837-1E3F-51179D1764EB}"/>
              </a:ext>
            </a:extLst>
          </p:cNvPr>
          <p:cNvSpPr>
            <a:spLocks noGrp="1"/>
          </p:cNvSpPr>
          <p:nvPr>
            <p:ph type="sldNum" sz="quarter" idx="5"/>
          </p:nvPr>
        </p:nvSpPr>
        <p:spPr/>
        <p:txBody>
          <a:bodyPr/>
          <a:lstStyle/>
          <a:p>
            <a:fld id="{8F495BB2-3EDF-4379-93C8-3C61C67F9C7B}" type="slidenum">
              <a:rPr lang="es-CL" smtClean="0"/>
              <a:t>27</a:t>
            </a:fld>
            <a:endParaRPr lang="es-CL"/>
          </a:p>
        </p:txBody>
      </p:sp>
    </p:spTree>
    <p:extLst>
      <p:ext uri="{BB962C8B-B14F-4D97-AF65-F5344CB8AC3E}">
        <p14:creationId xmlns:p14="http://schemas.microsoft.com/office/powerpoint/2010/main" val="13394028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05644-97B4-9F54-37E8-C39D8BC6098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A4D05B3-409D-2B60-DB0D-8D48B6ECF29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6BCA7C9-C912-5BE4-CC41-16940C476A4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46BB4F31-2D72-C22B-A5CD-30403ACC7E75}"/>
              </a:ext>
            </a:extLst>
          </p:cNvPr>
          <p:cNvSpPr>
            <a:spLocks noGrp="1"/>
          </p:cNvSpPr>
          <p:nvPr>
            <p:ph type="sldNum" sz="quarter" idx="5"/>
          </p:nvPr>
        </p:nvSpPr>
        <p:spPr/>
        <p:txBody>
          <a:bodyPr/>
          <a:lstStyle/>
          <a:p>
            <a:fld id="{8F495BB2-3EDF-4379-93C8-3C61C67F9C7B}" type="slidenum">
              <a:rPr lang="es-CL" smtClean="0"/>
              <a:t>28</a:t>
            </a:fld>
            <a:endParaRPr lang="es-CL"/>
          </a:p>
        </p:txBody>
      </p:sp>
    </p:spTree>
    <p:extLst>
      <p:ext uri="{BB962C8B-B14F-4D97-AF65-F5344CB8AC3E}">
        <p14:creationId xmlns:p14="http://schemas.microsoft.com/office/powerpoint/2010/main" val="1148970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ED30B-2FF7-385F-C0BC-CE0B9AF2093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1EFF892-DFE9-3A7F-B556-71794571B32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10C87E6-D91F-E3B4-41FD-5A2AED5FEEE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4F0C1742-F631-BEC0-7B47-6BBC1ED872A6}"/>
              </a:ext>
            </a:extLst>
          </p:cNvPr>
          <p:cNvSpPr>
            <a:spLocks noGrp="1"/>
          </p:cNvSpPr>
          <p:nvPr>
            <p:ph type="sldNum" sz="quarter" idx="5"/>
          </p:nvPr>
        </p:nvSpPr>
        <p:spPr/>
        <p:txBody>
          <a:bodyPr/>
          <a:lstStyle/>
          <a:p>
            <a:fld id="{8F495BB2-3EDF-4379-93C8-3C61C67F9C7B}" type="slidenum">
              <a:rPr lang="es-CL" smtClean="0"/>
              <a:t>29</a:t>
            </a:fld>
            <a:endParaRPr lang="es-CL"/>
          </a:p>
        </p:txBody>
      </p:sp>
    </p:spTree>
    <p:extLst>
      <p:ext uri="{BB962C8B-B14F-4D97-AF65-F5344CB8AC3E}">
        <p14:creationId xmlns:p14="http://schemas.microsoft.com/office/powerpoint/2010/main" val="3794990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A53B6-F940-2115-56B0-9F6B1DAE3C5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3B4A9E3-1BA9-FE38-657B-24ABFB80276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7B361FA-2D6F-23A2-1670-E01500836AE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82E3ADA1-C0A5-19B9-53C7-3AF7B9B8B961}"/>
              </a:ext>
            </a:extLst>
          </p:cNvPr>
          <p:cNvSpPr>
            <a:spLocks noGrp="1"/>
          </p:cNvSpPr>
          <p:nvPr>
            <p:ph type="sldNum" sz="quarter" idx="5"/>
          </p:nvPr>
        </p:nvSpPr>
        <p:spPr/>
        <p:txBody>
          <a:bodyPr/>
          <a:lstStyle/>
          <a:p>
            <a:fld id="{8F495BB2-3EDF-4379-93C8-3C61C67F9C7B}" type="slidenum">
              <a:rPr lang="es-CL" smtClean="0"/>
              <a:t>4</a:t>
            </a:fld>
            <a:endParaRPr lang="es-CL"/>
          </a:p>
        </p:txBody>
      </p:sp>
    </p:spTree>
    <p:extLst>
      <p:ext uri="{BB962C8B-B14F-4D97-AF65-F5344CB8AC3E}">
        <p14:creationId xmlns:p14="http://schemas.microsoft.com/office/powerpoint/2010/main" val="3268451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EF30A-173F-CF66-FCA8-4B15692C8DC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22C3D62-A1CC-E427-3B1C-D112EC43FDD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F6A27F3-10E4-084C-6646-AFD34183F79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AB9FC9E2-5663-820E-E3CA-7FF36D5BDEA1}"/>
              </a:ext>
            </a:extLst>
          </p:cNvPr>
          <p:cNvSpPr>
            <a:spLocks noGrp="1"/>
          </p:cNvSpPr>
          <p:nvPr>
            <p:ph type="sldNum" sz="quarter" idx="5"/>
          </p:nvPr>
        </p:nvSpPr>
        <p:spPr/>
        <p:txBody>
          <a:bodyPr/>
          <a:lstStyle/>
          <a:p>
            <a:fld id="{8F495BB2-3EDF-4379-93C8-3C61C67F9C7B}" type="slidenum">
              <a:rPr lang="es-CL" smtClean="0"/>
              <a:t>5</a:t>
            </a:fld>
            <a:endParaRPr lang="es-CL"/>
          </a:p>
        </p:txBody>
      </p:sp>
    </p:spTree>
    <p:extLst>
      <p:ext uri="{BB962C8B-B14F-4D97-AF65-F5344CB8AC3E}">
        <p14:creationId xmlns:p14="http://schemas.microsoft.com/office/powerpoint/2010/main" val="2953388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B3F8F-7938-2E5C-835F-309BFEA44C6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B8757F7-BFC6-AC5B-3764-C0DECE23DBB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13A651D-EF67-3064-A014-596231E819B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4CAD917B-275A-4F8F-3504-10F1F884298A}"/>
              </a:ext>
            </a:extLst>
          </p:cNvPr>
          <p:cNvSpPr>
            <a:spLocks noGrp="1"/>
          </p:cNvSpPr>
          <p:nvPr>
            <p:ph type="sldNum" sz="quarter" idx="5"/>
          </p:nvPr>
        </p:nvSpPr>
        <p:spPr/>
        <p:txBody>
          <a:bodyPr/>
          <a:lstStyle/>
          <a:p>
            <a:fld id="{8F495BB2-3EDF-4379-93C8-3C61C67F9C7B}" type="slidenum">
              <a:rPr lang="es-CL" smtClean="0"/>
              <a:t>6</a:t>
            </a:fld>
            <a:endParaRPr lang="es-CL"/>
          </a:p>
        </p:txBody>
      </p:sp>
    </p:spTree>
    <p:extLst>
      <p:ext uri="{BB962C8B-B14F-4D97-AF65-F5344CB8AC3E}">
        <p14:creationId xmlns:p14="http://schemas.microsoft.com/office/powerpoint/2010/main" val="3295682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D82809-EEB6-804E-5AD6-211534346C3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A804AA1-B7C5-27D4-345D-52435C91395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DE360D0-87E4-43DB-42F6-0DD59C8135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D00BD18C-2927-8C72-DB50-DEFC60F88E2A}"/>
              </a:ext>
            </a:extLst>
          </p:cNvPr>
          <p:cNvSpPr>
            <a:spLocks noGrp="1"/>
          </p:cNvSpPr>
          <p:nvPr>
            <p:ph type="sldNum" sz="quarter" idx="5"/>
          </p:nvPr>
        </p:nvSpPr>
        <p:spPr/>
        <p:txBody>
          <a:bodyPr/>
          <a:lstStyle/>
          <a:p>
            <a:fld id="{8F495BB2-3EDF-4379-93C8-3C61C67F9C7B}" type="slidenum">
              <a:rPr lang="es-CL" smtClean="0"/>
              <a:t>7</a:t>
            </a:fld>
            <a:endParaRPr lang="es-CL"/>
          </a:p>
        </p:txBody>
      </p:sp>
    </p:spTree>
    <p:extLst>
      <p:ext uri="{BB962C8B-B14F-4D97-AF65-F5344CB8AC3E}">
        <p14:creationId xmlns:p14="http://schemas.microsoft.com/office/powerpoint/2010/main" val="311779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B9604-50F1-C9E4-4EDD-8FC674DC277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4146F76-54B0-1573-7A08-A2992C1AD54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89B9099-7D7B-269A-49A5-763B084EEE8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0A945185-2CA9-61B2-2A33-66114CF9BFF0}"/>
              </a:ext>
            </a:extLst>
          </p:cNvPr>
          <p:cNvSpPr>
            <a:spLocks noGrp="1"/>
          </p:cNvSpPr>
          <p:nvPr>
            <p:ph type="sldNum" sz="quarter" idx="5"/>
          </p:nvPr>
        </p:nvSpPr>
        <p:spPr/>
        <p:txBody>
          <a:bodyPr/>
          <a:lstStyle/>
          <a:p>
            <a:fld id="{8F495BB2-3EDF-4379-93C8-3C61C67F9C7B}" type="slidenum">
              <a:rPr lang="es-CL" smtClean="0"/>
              <a:t>8</a:t>
            </a:fld>
            <a:endParaRPr lang="es-CL"/>
          </a:p>
        </p:txBody>
      </p:sp>
    </p:spTree>
    <p:extLst>
      <p:ext uri="{BB962C8B-B14F-4D97-AF65-F5344CB8AC3E}">
        <p14:creationId xmlns:p14="http://schemas.microsoft.com/office/powerpoint/2010/main" val="1061439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7E707-8B9B-538E-3EE3-9E64A2A1465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0AACB57-C67F-7C2F-957F-353140A9D07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CC223F2-1284-C6E4-441D-9BAE7F9797B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442C6983-0572-258C-C8C4-0D699416CE0F}"/>
              </a:ext>
            </a:extLst>
          </p:cNvPr>
          <p:cNvSpPr>
            <a:spLocks noGrp="1"/>
          </p:cNvSpPr>
          <p:nvPr>
            <p:ph type="sldNum" sz="quarter" idx="5"/>
          </p:nvPr>
        </p:nvSpPr>
        <p:spPr/>
        <p:txBody>
          <a:bodyPr/>
          <a:lstStyle/>
          <a:p>
            <a:fld id="{8F495BB2-3EDF-4379-93C8-3C61C67F9C7B}" type="slidenum">
              <a:rPr lang="es-CL" smtClean="0"/>
              <a:t>10</a:t>
            </a:fld>
            <a:endParaRPr lang="es-CL"/>
          </a:p>
        </p:txBody>
      </p:sp>
    </p:spTree>
    <p:extLst>
      <p:ext uri="{BB962C8B-B14F-4D97-AF65-F5344CB8AC3E}">
        <p14:creationId xmlns:p14="http://schemas.microsoft.com/office/powerpoint/2010/main" val="838928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93D85-AF16-E2AE-1D47-EF707F219A8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756D348-C234-6E62-655C-C271E7BD223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BC27E23-9001-F97A-7FCE-3750C6EAA16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8E1E4C38-3C2E-6ABD-151B-38D5D0654625}"/>
              </a:ext>
            </a:extLst>
          </p:cNvPr>
          <p:cNvSpPr>
            <a:spLocks noGrp="1"/>
          </p:cNvSpPr>
          <p:nvPr>
            <p:ph type="sldNum" sz="quarter" idx="5"/>
          </p:nvPr>
        </p:nvSpPr>
        <p:spPr/>
        <p:txBody>
          <a:bodyPr/>
          <a:lstStyle/>
          <a:p>
            <a:fld id="{8F495BB2-3EDF-4379-93C8-3C61C67F9C7B}" type="slidenum">
              <a:rPr lang="es-CL" smtClean="0"/>
              <a:t>11</a:t>
            </a:fld>
            <a:endParaRPr lang="es-CL"/>
          </a:p>
        </p:txBody>
      </p:sp>
    </p:spTree>
    <p:extLst>
      <p:ext uri="{BB962C8B-B14F-4D97-AF65-F5344CB8AC3E}">
        <p14:creationId xmlns:p14="http://schemas.microsoft.com/office/powerpoint/2010/main" val="1115211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065212"/>
            <a:ext cx="3886200" cy="735013"/>
          </a:xfrm>
        </p:spPr>
        <p:txBody>
          <a:bodyPr/>
          <a:lstStyle/>
          <a:p>
            <a:r>
              <a:rPr lang="en-US"/>
              <a:t>Click to edit Master title style</a:t>
            </a:r>
          </a:p>
        </p:txBody>
      </p:sp>
      <p:sp>
        <p:nvSpPr>
          <p:cNvPr id="3" name="Subtitle 2"/>
          <p:cNvSpPr>
            <a:spLocks noGrp="1"/>
          </p:cNvSpPr>
          <p:nvPr>
            <p:ph type="subTitle" idx="1"/>
          </p:nvPr>
        </p:nvSpPr>
        <p:spPr>
          <a:xfrm>
            <a:off x="685800" y="1943100"/>
            <a:ext cx="3200400" cy="876300"/>
          </a:xfrm>
        </p:spPr>
        <p:txBody>
          <a:bodyPr/>
          <a:lstStyle>
            <a:lvl1pPr marL="0" indent="0" algn="ctr">
              <a:buNone/>
              <a:defRPr>
                <a:solidFill>
                  <a:schemeClr val="tx1">
                    <a:tint val="75000"/>
                  </a:schemeClr>
                </a:solidFill>
              </a:defRPr>
            </a:lvl1pPr>
            <a:lvl2pPr marL="228600" indent="0" algn="ctr">
              <a:buNone/>
              <a:defRPr>
                <a:solidFill>
                  <a:schemeClr val="tx1">
                    <a:tint val="75000"/>
                  </a:schemeClr>
                </a:solidFill>
              </a:defRPr>
            </a:lvl2pPr>
            <a:lvl3pPr marL="457200" indent="0" algn="ctr">
              <a:buNone/>
              <a:defRPr>
                <a:solidFill>
                  <a:schemeClr val="tx1">
                    <a:tint val="75000"/>
                  </a:schemeClr>
                </a:solidFill>
              </a:defRPr>
            </a:lvl3pPr>
            <a:lvl4pPr marL="685800" indent="0" algn="ctr">
              <a:buNone/>
              <a:defRPr>
                <a:solidFill>
                  <a:schemeClr val="tx1">
                    <a:tint val="75000"/>
                  </a:schemeClr>
                </a:solidFill>
              </a:defRPr>
            </a:lvl4pPr>
            <a:lvl5pPr marL="914400" indent="0" algn="ctr">
              <a:buNone/>
              <a:defRPr>
                <a:solidFill>
                  <a:schemeClr val="tx1">
                    <a:tint val="75000"/>
                  </a:schemeClr>
                </a:solidFill>
              </a:defRPr>
            </a:lvl5pPr>
            <a:lvl6pPr marL="1143000" indent="0" algn="ctr">
              <a:buNone/>
              <a:defRPr>
                <a:solidFill>
                  <a:schemeClr val="tx1">
                    <a:tint val="75000"/>
                  </a:schemeClr>
                </a:solidFill>
              </a:defRPr>
            </a:lvl6pPr>
            <a:lvl7pPr marL="1371600" indent="0" algn="ctr">
              <a:buNone/>
              <a:defRPr>
                <a:solidFill>
                  <a:schemeClr val="tx1">
                    <a:tint val="75000"/>
                  </a:schemeClr>
                </a:solidFill>
              </a:defRPr>
            </a:lvl7pPr>
            <a:lvl8pPr marL="1600200" indent="0" algn="ctr">
              <a:buNone/>
              <a:defRPr>
                <a:solidFill>
                  <a:schemeClr val="tx1">
                    <a:tint val="75000"/>
                  </a:schemeClr>
                </a:solidFill>
              </a:defRPr>
            </a:lvl8pPr>
            <a:lvl9pPr marL="18288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314700" y="137319"/>
            <a:ext cx="1028700" cy="2925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37319"/>
            <a:ext cx="3009900" cy="292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61157" y="2203450"/>
            <a:ext cx="3886200" cy="681038"/>
          </a:xfrm>
        </p:spPr>
        <p:txBody>
          <a:bodyPr anchor="t"/>
          <a:lstStyle>
            <a:lvl1pPr algn="l">
              <a:defRPr sz="2000" b="1" cap="all"/>
            </a:lvl1pPr>
          </a:lstStyle>
          <a:p>
            <a:r>
              <a:rPr lang="en-US"/>
              <a:t>Click to edit Master title style</a:t>
            </a:r>
          </a:p>
        </p:txBody>
      </p:sp>
      <p:sp>
        <p:nvSpPr>
          <p:cNvPr id="3" name="Text Placeholder 2"/>
          <p:cNvSpPr>
            <a:spLocks noGrp="1"/>
          </p:cNvSpPr>
          <p:nvPr>
            <p:ph type="body" idx="1"/>
          </p:nvPr>
        </p:nvSpPr>
        <p:spPr>
          <a:xfrm>
            <a:off x="361157" y="1453357"/>
            <a:ext cx="3886200" cy="750094"/>
          </a:xfrm>
        </p:spPr>
        <p:txBody>
          <a:bodyPr anchor="b"/>
          <a:lstStyle>
            <a:lvl1pPr marL="0" indent="0">
              <a:buNone/>
              <a:defRPr sz="1000">
                <a:solidFill>
                  <a:schemeClr val="tx1">
                    <a:tint val="75000"/>
                  </a:schemeClr>
                </a:solidFill>
              </a:defRPr>
            </a:lvl1pPr>
            <a:lvl2pPr marL="228600" indent="0">
              <a:buNone/>
              <a:defRPr sz="900">
                <a:solidFill>
                  <a:schemeClr val="tx1">
                    <a:tint val="75000"/>
                  </a:schemeClr>
                </a:solidFill>
              </a:defRPr>
            </a:lvl2pPr>
            <a:lvl3pPr marL="457200" indent="0">
              <a:buNone/>
              <a:defRPr sz="800">
                <a:solidFill>
                  <a:schemeClr val="tx1">
                    <a:tint val="75000"/>
                  </a:schemeClr>
                </a:solidFill>
              </a:defRPr>
            </a:lvl3pPr>
            <a:lvl4pPr marL="685800" indent="0">
              <a:buNone/>
              <a:defRPr sz="700">
                <a:solidFill>
                  <a:schemeClr val="tx1">
                    <a:tint val="75000"/>
                  </a:schemeClr>
                </a:solidFill>
              </a:defRPr>
            </a:lvl4pPr>
            <a:lvl5pPr marL="914400" indent="0">
              <a:buNone/>
              <a:defRPr sz="700">
                <a:solidFill>
                  <a:schemeClr val="tx1">
                    <a:tint val="75000"/>
                  </a:schemeClr>
                </a:solidFill>
              </a:defRPr>
            </a:lvl5pPr>
            <a:lvl6pPr marL="1143000" indent="0">
              <a:buNone/>
              <a:defRPr sz="700">
                <a:solidFill>
                  <a:schemeClr val="tx1">
                    <a:tint val="75000"/>
                  </a:schemeClr>
                </a:solidFill>
              </a:defRPr>
            </a:lvl6pPr>
            <a:lvl7pPr marL="1371600" indent="0">
              <a:buNone/>
              <a:defRPr sz="700">
                <a:solidFill>
                  <a:schemeClr val="tx1">
                    <a:tint val="75000"/>
                  </a:schemeClr>
                </a:solidFill>
              </a:defRPr>
            </a:lvl7pPr>
            <a:lvl8pPr marL="1600200" indent="0">
              <a:buNone/>
              <a:defRPr sz="700">
                <a:solidFill>
                  <a:schemeClr val="tx1">
                    <a:tint val="75000"/>
                  </a:schemeClr>
                </a:solidFill>
              </a:defRPr>
            </a:lvl8pPr>
            <a:lvl9pPr marL="1828800" indent="0">
              <a:buNone/>
              <a:defRPr sz="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800100"/>
            <a:ext cx="2019300" cy="2262982"/>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324100" y="800100"/>
            <a:ext cx="2019300" cy="2262982"/>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28600" y="767556"/>
            <a:ext cx="2020094" cy="319881"/>
          </a:xfr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4" name="Content Placeholder 3"/>
          <p:cNvSpPr>
            <a:spLocks noGrp="1"/>
          </p:cNvSpPr>
          <p:nvPr>
            <p:ph sz="half" idx="2"/>
          </p:nvPr>
        </p:nvSpPr>
        <p:spPr>
          <a:xfrm>
            <a:off x="228600" y="1087438"/>
            <a:ext cx="2020094" cy="1975644"/>
          </a:xfrm>
        </p:spPr>
        <p:txBody>
          <a:bodyPr>
            <a:normAutofit/>
          </a:bodyPr>
          <a:lstStyle>
            <a:lvl1pPr>
              <a:defRPr sz="1200"/>
            </a:lvl1pPr>
            <a:lvl2pPr>
              <a:defRPr sz="1200"/>
            </a:lvl2pPr>
            <a:lvl3pPr>
              <a:defRPr sz="1200"/>
            </a:lvl3pPr>
            <a:lvl4pPr>
              <a:defRPr sz="1200"/>
            </a:lvl4pPr>
            <a:lvl5pPr>
              <a:defRPr sz="12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322513" y="767556"/>
            <a:ext cx="2020888" cy="319881"/>
          </a:xfr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6" name="Content Placeholder 5"/>
          <p:cNvSpPr>
            <a:spLocks noGrp="1"/>
          </p:cNvSpPr>
          <p:nvPr>
            <p:ph sz="quarter" idx="4"/>
          </p:nvPr>
        </p:nvSpPr>
        <p:spPr>
          <a:xfrm>
            <a:off x="2322513" y="1087438"/>
            <a:ext cx="2020888" cy="1975644"/>
          </a:xfrm>
        </p:spPr>
        <p:txBody>
          <a:bodyPr>
            <a:normAutofit/>
          </a:bodyPr>
          <a:lstStyle>
            <a:lvl1pPr>
              <a:defRPr sz="1200"/>
            </a:lvl1pPr>
            <a:lvl2pPr>
              <a:defRPr sz="1200"/>
            </a:lvl2pPr>
            <a:lvl3pPr>
              <a:defRPr sz="1200"/>
            </a:lvl3pPr>
            <a:lvl4pPr>
              <a:defRPr sz="1200"/>
            </a:lvl4pPr>
            <a:lvl5pPr>
              <a:defRPr sz="12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8600" y="136525"/>
            <a:ext cx="1504157" cy="581025"/>
          </a:xfrm>
        </p:spPr>
        <p:txBody>
          <a:bodyPr anchor="b"/>
          <a:lstStyle>
            <a:lvl1pPr algn="l">
              <a:defRPr sz="1000" b="1"/>
            </a:lvl1pPr>
          </a:lstStyle>
          <a:p>
            <a:r>
              <a:rPr lang="en-US"/>
              <a:t>Click to edit Master title style</a:t>
            </a:r>
          </a:p>
        </p:txBody>
      </p:sp>
      <p:sp>
        <p:nvSpPr>
          <p:cNvPr id="3" name="Content Placeholder 2"/>
          <p:cNvSpPr>
            <a:spLocks noGrp="1"/>
          </p:cNvSpPr>
          <p:nvPr>
            <p:ph idx="1"/>
          </p:nvPr>
        </p:nvSpPr>
        <p:spPr>
          <a:xfrm>
            <a:off x="1787525" y="136525"/>
            <a:ext cx="2555875" cy="2926557"/>
          </a:xfrm>
        </p:spPr>
        <p:txBody>
          <a:bodyPr/>
          <a:lstStyle>
            <a:lvl1pPr>
              <a:defRPr sz="1600"/>
            </a:lvl1pPr>
            <a:lvl2pPr>
              <a:defRPr sz="1400"/>
            </a:lvl2pPr>
            <a:lvl3pPr>
              <a:defRPr sz="12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28600" y="717550"/>
            <a:ext cx="1504157" cy="2345532"/>
          </a:xfrm>
        </p:spPr>
        <p:txBody>
          <a:bodyPr/>
          <a:lstStyle>
            <a:lvl1pPr marL="0" indent="0">
              <a:buNone/>
              <a:defRPr sz="700"/>
            </a:lvl1pPr>
            <a:lvl2pPr marL="228600" indent="0">
              <a:buNone/>
              <a:defRPr sz="600"/>
            </a:lvl2pPr>
            <a:lvl3pPr marL="457200" indent="0">
              <a:buNone/>
              <a:defRPr sz="500"/>
            </a:lvl3pPr>
            <a:lvl4pPr marL="685800" indent="0">
              <a:buNone/>
              <a:defRPr sz="450"/>
            </a:lvl4pPr>
            <a:lvl5pPr marL="914400" indent="0">
              <a:buNone/>
              <a:defRPr sz="450"/>
            </a:lvl5pPr>
            <a:lvl6pPr marL="1143000" indent="0">
              <a:buNone/>
              <a:defRPr sz="450"/>
            </a:lvl6pPr>
            <a:lvl7pPr marL="1371600" indent="0">
              <a:buNone/>
              <a:defRPr sz="450"/>
            </a:lvl7pPr>
            <a:lvl8pPr marL="1600200" indent="0">
              <a:buNone/>
              <a:defRPr sz="450"/>
            </a:lvl8pPr>
            <a:lvl9pPr marL="1828800" indent="0">
              <a:buNone/>
              <a:defRPr sz="4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6144" y="2400300"/>
            <a:ext cx="2743200" cy="283369"/>
          </a:xfrm>
        </p:spPr>
        <p:txBody>
          <a:bodyPr anchor="b"/>
          <a:lstStyle>
            <a:lvl1pPr algn="l">
              <a:defRPr sz="1000" b="1"/>
            </a:lvl1pPr>
          </a:lstStyle>
          <a:p>
            <a:r>
              <a:rPr lang="en-US"/>
              <a:t>Click to edit Master title style</a:t>
            </a:r>
          </a:p>
        </p:txBody>
      </p:sp>
      <p:sp>
        <p:nvSpPr>
          <p:cNvPr id="3" name="Picture Placeholder 2"/>
          <p:cNvSpPr>
            <a:spLocks noGrp="1"/>
          </p:cNvSpPr>
          <p:nvPr>
            <p:ph type="pic" idx="1"/>
          </p:nvPr>
        </p:nvSpPr>
        <p:spPr>
          <a:xfrm>
            <a:off x="896144" y="306388"/>
            <a:ext cx="2743200" cy="2057400"/>
          </a:xfrm>
        </p:spPr>
        <p:txBody>
          <a:bodyPr/>
          <a:lstStyle>
            <a:lvl1pPr marL="0" indent="0">
              <a:buNone/>
              <a:defRPr sz="1600"/>
            </a:lvl1pPr>
            <a:lvl2pPr marL="228600" indent="0">
              <a:buNone/>
              <a:defRPr sz="1400"/>
            </a:lvl2pPr>
            <a:lvl3pPr marL="457200" indent="0">
              <a:buNone/>
              <a:defRPr sz="1200"/>
            </a:lvl3pPr>
            <a:lvl4pPr marL="685800" indent="0">
              <a:buNone/>
              <a:defRPr sz="1000"/>
            </a:lvl4pPr>
            <a:lvl5pPr marL="914400" indent="0">
              <a:buNone/>
              <a:defRPr sz="1000"/>
            </a:lvl5pPr>
            <a:lvl6pPr marL="1143000" indent="0">
              <a:buNone/>
              <a:defRPr sz="1000"/>
            </a:lvl6pPr>
            <a:lvl7pPr marL="1371600" indent="0">
              <a:buNone/>
              <a:defRPr sz="1000"/>
            </a:lvl7pPr>
            <a:lvl8pPr marL="1600200" indent="0">
              <a:buNone/>
              <a:defRPr sz="1000"/>
            </a:lvl8pPr>
            <a:lvl9pPr marL="1828800" indent="0">
              <a:buNone/>
              <a:defRPr sz="1000"/>
            </a:lvl9pPr>
          </a:lstStyle>
          <a:p>
            <a:endParaRPr lang="en-US"/>
          </a:p>
        </p:txBody>
      </p:sp>
      <p:sp>
        <p:nvSpPr>
          <p:cNvPr id="4" name="Text Placeholder 3"/>
          <p:cNvSpPr>
            <a:spLocks noGrp="1"/>
          </p:cNvSpPr>
          <p:nvPr>
            <p:ph type="body" sz="half" idx="2"/>
          </p:nvPr>
        </p:nvSpPr>
        <p:spPr>
          <a:xfrm>
            <a:off x="896144" y="2683669"/>
            <a:ext cx="2743200" cy="402431"/>
          </a:xfrm>
        </p:spPr>
        <p:txBody>
          <a:bodyPr/>
          <a:lstStyle>
            <a:lvl1pPr marL="0" indent="0">
              <a:buNone/>
              <a:defRPr sz="700"/>
            </a:lvl1pPr>
            <a:lvl2pPr marL="228600" indent="0">
              <a:buNone/>
              <a:defRPr sz="600"/>
            </a:lvl2pPr>
            <a:lvl3pPr marL="457200" indent="0">
              <a:buNone/>
              <a:defRPr sz="500"/>
            </a:lvl3pPr>
            <a:lvl4pPr marL="685800" indent="0">
              <a:buNone/>
              <a:defRPr sz="450"/>
            </a:lvl4pPr>
            <a:lvl5pPr marL="914400" indent="0">
              <a:buNone/>
              <a:defRPr sz="450"/>
            </a:lvl5pPr>
            <a:lvl6pPr marL="1143000" indent="0">
              <a:buNone/>
              <a:defRPr sz="450"/>
            </a:lvl6pPr>
            <a:lvl7pPr marL="1371600" indent="0">
              <a:buNone/>
              <a:defRPr sz="450"/>
            </a:lvl7pPr>
            <a:lvl8pPr marL="1600200" indent="0">
              <a:buNone/>
              <a:defRPr sz="450"/>
            </a:lvl8pPr>
            <a:lvl9pPr marL="1828800" indent="0">
              <a:buNone/>
              <a:defRPr sz="4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E3C5890E-F6F7-065C-D200-CE545CEEBB41}"/>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457200" y="-464748"/>
            <a:ext cx="10058400" cy="6072996"/>
          </a:xfrm>
          <a:prstGeom prst="rect">
            <a:avLst/>
          </a:prstGeom>
        </p:spPr>
      </p:pic>
      <p:sp>
        <p:nvSpPr>
          <p:cNvPr id="2" name="Title Placeholder 1"/>
          <p:cNvSpPr>
            <a:spLocks noGrp="1"/>
          </p:cNvSpPr>
          <p:nvPr>
            <p:ph type="title"/>
          </p:nvPr>
        </p:nvSpPr>
        <p:spPr>
          <a:xfrm>
            <a:off x="228600" y="137319"/>
            <a:ext cx="4114800" cy="5715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28600" y="800100"/>
            <a:ext cx="4114800" cy="22629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28600" y="3178175"/>
            <a:ext cx="1066800" cy="182563"/>
          </a:xfrm>
          <a:prstGeom prst="rect">
            <a:avLst/>
          </a:prstGeom>
        </p:spPr>
        <p:txBody>
          <a:bodyPr vert="horz" lIns="91440" tIns="45720" rIns="91440" bIns="45720" rtlCol="0" anchor="ctr"/>
          <a:lstStyle>
            <a:lvl1pPr algn="l">
              <a:defRPr sz="600">
                <a:solidFill>
                  <a:schemeClr val="tx1">
                    <a:tint val="75000"/>
                  </a:schemeClr>
                </a:solidFill>
              </a:defRPr>
            </a:lvl1pPr>
          </a:lstStyle>
          <a:p>
            <a:fld id="{1D8BD707-D9CF-40AE-B4C6-C98DA3205C09}" type="datetimeFigureOut">
              <a:rPr lang="en-US" smtClean="0"/>
              <a:pPr/>
              <a:t>8/28/2025</a:t>
            </a:fld>
            <a:endParaRPr lang="en-US"/>
          </a:p>
        </p:txBody>
      </p:sp>
      <p:sp>
        <p:nvSpPr>
          <p:cNvPr id="5" name="Footer Placeholder 4"/>
          <p:cNvSpPr>
            <a:spLocks noGrp="1"/>
          </p:cNvSpPr>
          <p:nvPr>
            <p:ph type="ftr" sz="quarter" idx="3"/>
          </p:nvPr>
        </p:nvSpPr>
        <p:spPr>
          <a:xfrm>
            <a:off x="1562100" y="3178175"/>
            <a:ext cx="1447800" cy="182563"/>
          </a:xfrm>
          <a:prstGeom prst="rect">
            <a:avLst/>
          </a:prstGeom>
        </p:spPr>
        <p:txBody>
          <a:bodyPr vert="horz" lIns="91440" tIns="45720" rIns="91440" bIns="45720" rtlCol="0" anchor="ctr"/>
          <a:lstStyle>
            <a:lvl1pPr algn="ctr">
              <a:defRPr sz="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276600" y="3178175"/>
            <a:ext cx="1066800" cy="182563"/>
          </a:xfrm>
          <a:prstGeom prst="rect">
            <a:avLst/>
          </a:prstGeom>
        </p:spPr>
        <p:txBody>
          <a:bodyPr vert="horz" lIns="91440" tIns="45720" rIns="91440" bIns="45720" rtlCol="0" anchor="ctr"/>
          <a:lstStyle>
            <a:lvl1pPr algn="r">
              <a:defRPr sz="6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2200" b="1" kern="1200">
          <a:solidFill>
            <a:schemeClr val="tx1"/>
          </a:solidFill>
          <a:latin typeface="+mj-lt"/>
          <a:ea typeface="+mj-ea"/>
          <a:cs typeface="+mj-cs"/>
        </a:defRPr>
      </a:lvl1pPr>
    </p:titleStyle>
    <p:bodyStyle>
      <a:lvl1pPr marL="171450" indent="-171450" algn="l" defTabSz="457200" rtl="0" eaLnBrk="1" latinLnBrk="0" hangingPunct="1">
        <a:spcBef>
          <a:spcPct val="20000"/>
        </a:spcBef>
        <a:buFont typeface="Arial" pitchFamily="34" charset="0"/>
        <a:buChar char="•"/>
        <a:defRPr sz="1200" kern="1200">
          <a:solidFill>
            <a:schemeClr val="tx1"/>
          </a:solidFill>
          <a:latin typeface="+mn-lt"/>
          <a:ea typeface="+mn-ea"/>
          <a:cs typeface="+mn-cs"/>
        </a:defRPr>
      </a:lvl1pPr>
      <a:lvl2pPr marL="371475" indent="-142875" algn="l" defTabSz="457200" rtl="0" eaLnBrk="1" latinLnBrk="0" hangingPunct="1">
        <a:spcBef>
          <a:spcPct val="20000"/>
        </a:spcBef>
        <a:buFont typeface="Arial" pitchFamily="34" charset="0"/>
        <a:buChar char="–"/>
        <a:defRPr sz="1200" kern="1200">
          <a:solidFill>
            <a:schemeClr val="tx1"/>
          </a:solidFill>
          <a:latin typeface="+mn-lt"/>
          <a:ea typeface="+mn-ea"/>
          <a:cs typeface="+mn-cs"/>
        </a:defRPr>
      </a:lvl2pPr>
      <a:lvl3pPr marL="571500" indent="-114300" algn="l" defTabSz="4572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800100" indent="-114300" algn="l" defTabSz="457200" rtl="0" eaLnBrk="1" latinLnBrk="0" hangingPunct="1">
        <a:spcBef>
          <a:spcPct val="20000"/>
        </a:spcBef>
        <a:buFont typeface="Arial" pitchFamily="34" charset="0"/>
        <a:buChar char="–"/>
        <a:defRPr sz="1200" kern="1200">
          <a:solidFill>
            <a:schemeClr val="tx1"/>
          </a:solidFill>
          <a:latin typeface="+mn-lt"/>
          <a:ea typeface="+mn-ea"/>
          <a:cs typeface="+mn-cs"/>
        </a:defRPr>
      </a:lvl4pPr>
      <a:lvl5pPr marL="1028700" indent="-114300" algn="l" defTabSz="457200" rtl="0" eaLnBrk="1" latinLnBrk="0" hangingPunct="1">
        <a:spcBef>
          <a:spcPct val="20000"/>
        </a:spcBef>
        <a:buFont typeface="Arial" pitchFamily="34" charset="0"/>
        <a:buChar char="»"/>
        <a:defRPr sz="1200" kern="1200">
          <a:solidFill>
            <a:schemeClr val="tx1"/>
          </a:solidFill>
          <a:latin typeface="+mn-lt"/>
          <a:ea typeface="+mn-ea"/>
          <a:cs typeface="+mn-cs"/>
        </a:defRPr>
      </a:lvl5pPr>
      <a:lvl6pPr marL="12573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6pPr>
      <a:lvl7pPr marL="14859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7pPr>
      <a:lvl8pPr marL="17145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8pPr>
      <a:lvl9pPr marL="19431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6513" r="37249"/>
          <a:stretch>
            <a:fillRect/>
          </a:stretch>
        </p:blipFill>
        <p:spPr>
          <a:xfrm>
            <a:off x="4805136" y="0"/>
            <a:ext cx="4338864" cy="5143500"/>
          </a:xfrm>
          <a:prstGeom prst="rect">
            <a:avLst/>
          </a:prstGeom>
        </p:spPr>
      </p:pic>
      <p:grpSp>
        <p:nvGrpSpPr>
          <p:cNvPr id="3" name="Group 3"/>
          <p:cNvGrpSpPr/>
          <p:nvPr/>
        </p:nvGrpSpPr>
        <p:grpSpPr>
          <a:xfrm>
            <a:off x="-5525" y="0"/>
            <a:ext cx="4921472" cy="5143500"/>
            <a:chOff x="0" y="0"/>
            <a:chExt cx="5358610" cy="5600359"/>
          </a:xfrm>
        </p:grpSpPr>
        <p:sp>
          <p:nvSpPr>
            <p:cNvPr id="4" name="Freeform 4"/>
            <p:cNvSpPr/>
            <p:nvPr/>
          </p:nvSpPr>
          <p:spPr>
            <a:xfrm>
              <a:off x="0" y="0"/>
              <a:ext cx="5358610" cy="5600359"/>
            </a:xfrm>
            <a:custGeom>
              <a:avLst/>
              <a:gdLst/>
              <a:ahLst/>
              <a:cxnLst/>
              <a:rect l="l" t="t" r="r" b="b"/>
              <a:pathLst>
                <a:path w="5358610" h="5600359">
                  <a:moveTo>
                    <a:pt x="0" y="0"/>
                  </a:moveTo>
                  <a:lnTo>
                    <a:pt x="5358610" y="0"/>
                  </a:lnTo>
                  <a:lnTo>
                    <a:pt x="5358610" y="5600359"/>
                  </a:lnTo>
                  <a:lnTo>
                    <a:pt x="0" y="5600359"/>
                  </a:lnTo>
                  <a:close/>
                </a:path>
              </a:pathLst>
            </a:custGeom>
            <a:solidFill>
              <a:srgbClr val="3A568B"/>
            </a:solidFill>
          </p:spPr>
          <p:txBody>
            <a:bodyPr/>
            <a:lstStyle/>
            <a:p>
              <a:endParaRPr lang="es-CL"/>
            </a:p>
          </p:txBody>
        </p:sp>
      </p:grpSp>
      <p:pic>
        <p:nvPicPr>
          <p:cNvPr id="5" name="Picture 5"/>
          <p:cNvPicPr>
            <a:picLocks noChangeAspect="1"/>
          </p:cNvPicPr>
          <p:nvPr/>
        </p:nvPicPr>
        <p:blipFill>
          <a:blip r:embed="rId4">
            <a:alphaModFix amt="49000"/>
          </a:blip>
          <a:srcRect l="10791" r="10848" b="141"/>
          <a:stretch>
            <a:fillRect/>
          </a:stretch>
        </p:blipFill>
        <p:spPr>
          <a:xfrm rot="5400000">
            <a:off x="-113777" y="113777"/>
            <a:ext cx="5143500" cy="4915947"/>
          </a:xfrm>
          <a:prstGeom prst="rect">
            <a:avLst/>
          </a:prstGeom>
        </p:spPr>
      </p:pic>
      <p:pic>
        <p:nvPicPr>
          <p:cNvPr id="6" name="Picture 6"/>
          <p:cNvPicPr>
            <a:picLocks noChangeAspect="1"/>
          </p:cNvPicPr>
          <p:nvPr/>
        </p:nvPicPr>
        <p:blipFill>
          <a:blip r:embed="rId5"/>
          <a:srcRect l="31530" t="21307" r="6662" b="18133"/>
          <a:stretch>
            <a:fillRect/>
          </a:stretch>
        </p:blipFill>
        <p:spPr>
          <a:xfrm>
            <a:off x="346534" y="307901"/>
            <a:ext cx="1006604" cy="478342"/>
          </a:xfrm>
          <a:prstGeom prst="rect">
            <a:avLst/>
          </a:prstGeom>
        </p:spPr>
      </p:pic>
      <p:grpSp>
        <p:nvGrpSpPr>
          <p:cNvPr id="7" name="Group 7"/>
          <p:cNvGrpSpPr/>
          <p:nvPr/>
        </p:nvGrpSpPr>
        <p:grpSpPr>
          <a:xfrm>
            <a:off x="-228600" y="4171950"/>
            <a:ext cx="2743656" cy="582329"/>
            <a:chOff x="0" y="0"/>
            <a:chExt cx="1586510" cy="336730"/>
          </a:xfrm>
        </p:grpSpPr>
        <p:sp>
          <p:nvSpPr>
            <p:cNvPr id="8" name="Freeform 8"/>
            <p:cNvSpPr/>
            <p:nvPr/>
          </p:nvSpPr>
          <p:spPr>
            <a:xfrm>
              <a:off x="0" y="0"/>
              <a:ext cx="1586510" cy="336730"/>
            </a:xfrm>
            <a:custGeom>
              <a:avLst/>
              <a:gdLst/>
              <a:ahLst/>
              <a:cxnLst/>
              <a:rect l="l" t="t" r="r" b="b"/>
              <a:pathLst>
                <a:path w="1586510" h="336730">
                  <a:moveTo>
                    <a:pt x="53613" y="0"/>
                  </a:moveTo>
                  <a:lnTo>
                    <a:pt x="1532897" y="0"/>
                  </a:lnTo>
                  <a:cubicBezTo>
                    <a:pt x="1547116" y="0"/>
                    <a:pt x="1560753" y="5649"/>
                    <a:pt x="1570807" y="15703"/>
                  </a:cubicBezTo>
                  <a:cubicBezTo>
                    <a:pt x="1580862" y="25757"/>
                    <a:pt x="1586510" y="39394"/>
                    <a:pt x="1586510" y="53613"/>
                  </a:cubicBezTo>
                  <a:lnTo>
                    <a:pt x="1586510" y="283116"/>
                  </a:lnTo>
                  <a:cubicBezTo>
                    <a:pt x="1586510" y="312726"/>
                    <a:pt x="1562507" y="336730"/>
                    <a:pt x="1532897" y="336730"/>
                  </a:cubicBezTo>
                  <a:lnTo>
                    <a:pt x="53613" y="336730"/>
                  </a:lnTo>
                  <a:cubicBezTo>
                    <a:pt x="24003" y="336730"/>
                    <a:pt x="0" y="312726"/>
                    <a:pt x="0" y="283116"/>
                  </a:cubicBezTo>
                  <a:lnTo>
                    <a:pt x="0" y="53613"/>
                  </a:lnTo>
                  <a:cubicBezTo>
                    <a:pt x="0" y="24003"/>
                    <a:pt x="24003" y="0"/>
                    <a:pt x="53613" y="0"/>
                  </a:cubicBezTo>
                  <a:close/>
                </a:path>
              </a:pathLst>
            </a:custGeom>
            <a:solidFill>
              <a:srgbClr val="A2B7DD"/>
            </a:solidFill>
          </p:spPr>
          <p:txBody>
            <a:bodyPr/>
            <a:lstStyle/>
            <a:p>
              <a:endParaRPr lang="es-CL"/>
            </a:p>
          </p:txBody>
        </p:sp>
        <p:sp>
          <p:nvSpPr>
            <p:cNvPr id="9" name="TextBox 9"/>
            <p:cNvSpPr txBox="1"/>
            <p:nvPr/>
          </p:nvSpPr>
          <p:spPr>
            <a:xfrm>
              <a:off x="0" y="-19050"/>
              <a:ext cx="812800" cy="831850"/>
            </a:xfrm>
            <a:prstGeom prst="rect">
              <a:avLst/>
            </a:prstGeom>
          </p:spPr>
          <p:txBody>
            <a:bodyPr lIns="31236" tIns="31236" rIns="31236" bIns="31236" rtlCol="0" anchor="ctr"/>
            <a:lstStyle/>
            <a:p>
              <a:pPr algn="ctr">
                <a:lnSpc>
                  <a:spcPts val="647"/>
                </a:lnSpc>
              </a:pPr>
              <a:endParaRPr sz="450"/>
            </a:p>
          </p:txBody>
        </p:sp>
      </p:grpSp>
      <p:sp>
        <p:nvSpPr>
          <p:cNvPr id="10" name="AutoShape 10"/>
          <p:cNvSpPr/>
          <p:nvPr/>
        </p:nvSpPr>
        <p:spPr>
          <a:xfrm rot="-5400000">
            <a:off x="180895" y="4493997"/>
            <a:ext cx="350329" cy="0"/>
          </a:xfrm>
          <a:prstGeom prst="line">
            <a:avLst/>
          </a:prstGeom>
          <a:ln w="38100" cap="flat">
            <a:solidFill>
              <a:srgbClr val="FFFFFF"/>
            </a:solidFill>
            <a:prstDash val="solid"/>
            <a:headEnd type="none" w="sm" len="sm"/>
            <a:tailEnd type="none" w="sm" len="sm"/>
          </a:ln>
        </p:spPr>
        <p:txBody>
          <a:bodyPr/>
          <a:lstStyle/>
          <a:p>
            <a:endParaRPr lang="es-CL"/>
          </a:p>
        </p:txBody>
      </p:sp>
      <p:sp>
        <p:nvSpPr>
          <p:cNvPr id="11" name="TextBox 11"/>
          <p:cNvSpPr txBox="1"/>
          <p:nvPr/>
        </p:nvSpPr>
        <p:spPr>
          <a:xfrm>
            <a:off x="346534" y="2201863"/>
            <a:ext cx="4294189" cy="359073"/>
          </a:xfrm>
          <a:prstGeom prst="rect">
            <a:avLst/>
          </a:prstGeom>
        </p:spPr>
        <p:txBody>
          <a:bodyPr lIns="0" tIns="0" rIns="0" bIns="0" rtlCol="0" anchor="t">
            <a:spAutoFit/>
          </a:bodyPr>
          <a:lstStyle/>
          <a:p>
            <a:pPr>
              <a:lnSpc>
                <a:spcPts val="2750"/>
              </a:lnSpc>
            </a:pPr>
            <a:r>
              <a:rPr lang="en-US" sz="2750" b="1">
                <a:solidFill>
                  <a:srgbClr val="FFFFFF"/>
                </a:solidFill>
                <a:latin typeface="+mj-lt"/>
              </a:rPr>
              <a:t>CURSO POWER BI</a:t>
            </a:r>
            <a:endParaRPr lang="en-US" sz="2750" b="1">
              <a:solidFill>
                <a:srgbClr val="FFFFFF"/>
              </a:solidFill>
              <a:latin typeface="+mj-lt"/>
              <a:ea typeface="Roboto Slab"/>
              <a:cs typeface="Roboto Slab"/>
            </a:endParaRPr>
          </a:p>
        </p:txBody>
      </p:sp>
      <p:sp>
        <p:nvSpPr>
          <p:cNvPr id="12" name="TextBox 12"/>
          <p:cNvSpPr txBox="1"/>
          <p:nvPr/>
        </p:nvSpPr>
        <p:spPr>
          <a:xfrm>
            <a:off x="342104" y="2586703"/>
            <a:ext cx="3636811" cy="394980"/>
          </a:xfrm>
          <a:prstGeom prst="rect">
            <a:avLst/>
          </a:prstGeom>
        </p:spPr>
        <p:txBody>
          <a:bodyPr wrap="square" lIns="0" tIns="0" rIns="0" bIns="0" rtlCol="0" anchor="t">
            <a:spAutoFit/>
          </a:bodyPr>
          <a:lstStyle/>
          <a:p>
            <a:r>
              <a:rPr lang="en-US" sz="1400" dirty="0" err="1">
                <a:solidFill>
                  <a:srgbClr val="FFFFFF"/>
                </a:solidFill>
                <a:ea typeface="+mn-lt"/>
                <a:cs typeface="+mn-lt"/>
              </a:rPr>
              <a:t>Sesión</a:t>
            </a:r>
            <a:r>
              <a:rPr lang="en-US" sz="1400" dirty="0">
                <a:solidFill>
                  <a:srgbClr val="FFFFFF"/>
                </a:solidFill>
                <a:ea typeface="+mn-lt"/>
                <a:cs typeface="+mn-lt"/>
              </a:rPr>
              <a:t> 2</a:t>
            </a:r>
            <a:endParaRPr lang="en-US" sz="1400" dirty="0">
              <a:solidFill>
                <a:srgbClr val="FFFFFF"/>
              </a:solidFill>
              <a:ea typeface="Roboto"/>
              <a:cs typeface="Roboto"/>
            </a:endParaRPr>
          </a:p>
          <a:p>
            <a:pPr>
              <a:lnSpc>
                <a:spcPts val="1422"/>
              </a:lnSpc>
            </a:pPr>
            <a:endParaRPr lang="en-US" sz="1400">
              <a:solidFill>
                <a:srgbClr val="FFFFFF"/>
              </a:solidFill>
              <a:ea typeface="Roboto"/>
              <a:cs typeface="Roboto"/>
            </a:endParaRPr>
          </a:p>
        </p:txBody>
      </p:sp>
      <p:pic>
        <p:nvPicPr>
          <p:cNvPr id="13" name="Picture 13"/>
          <p:cNvPicPr>
            <a:picLocks noChangeAspect="1"/>
          </p:cNvPicPr>
          <p:nvPr/>
        </p:nvPicPr>
        <p:blipFill rotWithShape="1">
          <a:blip r:embed="rId6"/>
          <a:srcRect l="18918" r="37710"/>
          <a:stretch/>
        </p:blipFill>
        <p:spPr>
          <a:xfrm>
            <a:off x="4915948" y="0"/>
            <a:ext cx="4228053" cy="5143500"/>
          </a:xfrm>
          <a:prstGeom prst="rect">
            <a:avLst/>
          </a:prstGeom>
        </p:spPr>
      </p:pic>
      <p:sp>
        <p:nvSpPr>
          <p:cNvPr id="14" name="TextBox 14"/>
          <p:cNvSpPr txBox="1"/>
          <p:nvPr/>
        </p:nvSpPr>
        <p:spPr>
          <a:xfrm>
            <a:off x="764338" y="4382506"/>
            <a:ext cx="1597860" cy="205377"/>
          </a:xfrm>
          <a:prstGeom prst="rect">
            <a:avLst/>
          </a:prstGeom>
        </p:spPr>
        <p:txBody>
          <a:bodyPr wrap="square" lIns="0" tIns="0" rIns="0" bIns="0" rtlCol="0" anchor="t">
            <a:spAutoFit/>
          </a:bodyPr>
          <a:lstStyle/>
          <a:p>
            <a:pPr>
              <a:lnSpc>
                <a:spcPts val="1816"/>
              </a:lnSpc>
            </a:pPr>
            <a:r>
              <a:rPr lang="en-US" sz="1297">
                <a:solidFill>
                  <a:srgbClr val="FFFFFF"/>
                </a:solidFill>
                <a:latin typeface="Montserrat Classic Bold"/>
              </a:rPr>
              <a:t>WWW.IZIED.COM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BD2904-E66B-D792-D6B6-9E64C4BFA6CC}"/>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AC8E7CEF-DE90-9695-656A-E66376A43538}"/>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err="1">
                <a:solidFill>
                  <a:srgbClr val="1F3B72"/>
                </a:solidFill>
                <a:latin typeface="Roboto Slab"/>
                <a:ea typeface="Roboto Slab"/>
                <a:cs typeface="Roboto Slab"/>
              </a:rPr>
              <a:t>Importación</a:t>
            </a:r>
            <a:r>
              <a:rPr lang="en-US" sz="1900" b="1">
                <a:solidFill>
                  <a:srgbClr val="1F3B72"/>
                </a:solidFill>
                <a:latin typeface="Roboto Slab"/>
                <a:ea typeface="Roboto Slab"/>
                <a:cs typeface="Roboto Slab"/>
              </a:rPr>
              <a:t> de </a:t>
            </a:r>
            <a:r>
              <a:rPr lang="en-US" sz="1900" b="1" err="1">
                <a:solidFill>
                  <a:srgbClr val="1F3B72"/>
                </a:solidFill>
                <a:latin typeface="Roboto Slab"/>
                <a:ea typeface="Roboto Slab"/>
                <a:cs typeface="Roboto Slab"/>
              </a:rPr>
              <a:t>datos</a:t>
            </a:r>
            <a:r>
              <a:rPr lang="en-US" sz="1900" b="1">
                <a:solidFill>
                  <a:srgbClr val="1F3B72"/>
                </a:solidFill>
                <a:latin typeface="Roboto Slab"/>
                <a:ea typeface="Roboto Slab"/>
                <a:cs typeface="Roboto Slab"/>
              </a:rPr>
              <a:t>: Excel, CSV, </a:t>
            </a:r>
            <a:r>
              <a:rPr lang="en-US" sz="1900" b="1" err="1">
                <a:solidFill>
                  <a:srgbClr val="1F3B72"/>
                </a:solidFill>
                <a:latin typeface="Roboto Slab"/>
                <a:ea typeface="Roboto Slab"/>
                <a:cs typeface="Roboto Slab"/>
              </a:rPr>
              <a:t>otras</a:t>
            </a:r>
            <a:r>
              <a:rPr lang="en-US" sz="1900" b="1">
                <a:solidFill>
                  <a:srgbClr val="1F3B72"/>
                </a:solidFill>
                <a:latin typeface="Roboto Slab"/>
                <a:ea typeface="Roboto Slab"/>
                <a:cs typeface="Roboto Slab"/>
              </a:rPr>
              <a:t> </a:t>
            </a:r>
            <a:r>
              <a:rPr lang="en-US" sz="1900" b="1" err="1">
                <a:solidFill>
                  <a:srgbClr val="1F3B72"/>
                </a:solidFill>
                <a:latin typeface="Roboto Slab"/>
                <a:ea typeface="Roboto Slab"/>
                <a:cs typeface="Roboto Slab"/>
              </a:rPr>
              <a:t>fuentes</a:t>
            </a:r>
            <a:endParaRPr lang="es-ES" err="1"/>
          </a:p>
        </p:txBody>
      </p:sp>
      <p:grpSp>
        <p:nvGrpSpPr>
          <p:cNvPr id="7" name="Group 7">
            <a:extLst>
              <a:ext uri="{FF2B5EF4-FFF2-40B4-BE49-F238E27FC236}">
                <a16:creationId xmlns:a16="http://schemas.microsoft.com/office/drawing/2014/main" id="{C17DFB3D-213B-F3C4-CBF4-48FA2569BAAD}"/>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A8B08F04-1862-FF0B-BC75-0D55F4822602}"/>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1" name="AutoShape 3">
            <a:extLst>
              <a:ext uri="{FF2B5EF4-FFF2-40B4-BE49-F238E27FC236}">
                <a16:creationId xmlns:a16="http://schemas.microsoft.com/office/drawing/2014/main" id="{9C53798B-3A03-9326-B469-E63F3DD2D089}"/>
              </a:ext>
            </a:extLst>
          </p:cNvPr>
          <p:cNvSpPr/>
          <p:nvPr/>
        </p:nvSpPr>
        <p:spPr>
          <a:xfrm>
            <a:off x="4380585" y="514350"/>
            <a:ext cx="382830" cy="85686"/>
          </a:xfrm>
          <a:prstGeom prst="rect">
            <a:avLst/>
          </a:prstGeom>
          <a:solidFill>
            <a:srgbClr val="6DC53A"/>
          </a:solidFill>
        </p:spPr>
        <p:txBody>
          <a:bodyPr/>
          <a:lstStyle/>
          <a:p>
            <a:endParaRPr lang="es-CL"/>
          </a:p>
        </p:txBody>
      </p:sp>
      <p:sp>
        <p:nvSpPr>
          <p:cNvPr id="3" name="TextBox 2">
            <a:extLst>
              <a:ext uri="{FF2B5EF4-FFF2-40B4-BE49-F238E27FC236}">
                <a16:creationId xmlns:a16="http://schemas.microsoft.com/office/drawing/2014/main" id="{13772B74-409D-978D-75A3-172290579AE3}"/>
              </a:ext>
            </a:extLst>
          </p:cNvPr>
          <p:cNvSpPr txBox="1"/>
          <p:nvPr/>
        </p:nvSpPr>
        <p:spPr>
          <a:xfrm>
            <a:off x="871035" y="3153472"/>
            <a:ext cx="7401931" cy="536044"/>
          </a:xfrm>
          <a:prstGeom prst="rect">
            <a:avLst/>
          </a:prstGeom>
        </p:spPr>
        <p:txBody>
          <a:bodyPr lIns="0" tIns="0" rIns="0" bIns="0" rtlCol="0" anchor="t">
            <a:spAutoFit/>
          </a:bodyPr>
          <a:lstStyle/>
          <a:p>
            <a:pPr algn="just"/>
            <a:r>
              <a:rPr lang="en-US" sz="1200" dirty="0">
                <a:latin typeface="Roboto"/>
              </a:rPr>
              <a:t>Uno de </a:t>
            </a:r>
            <a:r>
              <a:rPr lang="en-US" sz="1200" err="1">
                <a:latin typeface="Roboto"/>
              </a:rPr>
              <a:t>los</a:t>
            </a:r>
            <a:r>
              <a:rPr lang="en-US" sz="1200" dirty="0">
                <a:latin typeface="Roboto"/>
              </a:rPr>
              <a:t> </a:t>
            </a:r>
            <a:r>
              <a:rPr lang="en-US" sz="1200" err="1">
                <a:latin typeface="Roboto"/>
              </a:rPr>
              <a:t>beneficios</a:t>
            </a:r>
            <a:r>
              <a:rPr lang="en-US" sz="1200" dirty="0">
                <a:latin typeface="Roboto"/>
              </a:rPr>
              <a:t> de </a:t>
            </a:r>
            <a:r>
              <a:rPr lang="en-US" sz="1200" err="1">
                <a:latin typeface="Roboto"/>
              </a:rPr>
              <a:t>trabajar</a:t>
            </a:r>
            <a:r>
              <a:rPr lang="en-US" sz="1200" dirty="0">
                <a:latin typeface="Roboto"/>
              </a:rPr>
              <a:t> </a:t>
            </a:r>
            <a:r>
              <a:rPr lang="en-US" sz="1200" err="1">
                <a:latin typeface="Roboto"/>
              </a:rPr>
              <a:t>en</a:t>
            </a:r>
            <a:r>
              <a:rPr lang="en-US" sz="1200" dirty="0">
                <a:latin typeface="Roboto"/>
              </a:rPr>
              <a:t> PBI es que </a:t>
            </a:r>
            <a:r>
              <a:rPr lang="en-US" sz="1200" err="1">
                <a:latin typeface="Roboto"/>
              </a:rPr>
              <a:t>tiene</a:t>
            </a:r>
            <a:r>
              <a:rPr lang="en-US" sz="1200" dirty="0">
                <a:latin typeface="Roboto"/>
              </a:rPr>
              <a:t> </a:t>
            </a:r>
            <a:r>
              <a:rPr lang="en-US" sz="1200" err="1">
                <a:latin typeface="Roboto"/>
              </a:rPr>
              <a:t>conectores</a:t>
            </a:r>
            <a:r>
              <a:rPr lang="en-US" sz="1200" dirty="0">
                <a:latin typeface="Roboto"/>
              </a:rPr>
              <a:t> a un sin </a:t>
            </a:r>
            <a:r>
              <a:rPr lang="en-US" sz="1200" err="1">
                <a:latin typeface="Roboto"/>
              </a:rPr>
              <a:t>número</a:t>
            </a:r>
            <a:r>
              <a:rPr lang="en-US" sz="1200" dirty="0">
                <a:latin typeface="Roboto"/>
              </a:rPr>
              <a:t> de </a:t>
            </a:r>
            <a:r>
              <a:rPr lang="en-US" sz="1200" err="1">
                <a:latin typeface="Roboto"/>
              </a:rPr>
              <a:t>orígenes</a:t>
            </a:r>
            <a:r>
              <a:rPr lang="en-US" sz="1200" dirty="0">
                <a:latin typeface="Roboto"/>
              </a:rPr>
              <a:t> de </a:t>
            </a:r>
            <a:r>
              <a:rPr lang="en-US" sz="1200" err="1">
                <a:latin typeface="Roboto"/>
              </a:rPr>
              <a:t>datos</a:t>
            </a:r>
            <a:r>
              <a:rPr lang="en-US" sz="1200" dirty="0">
                <a:latin typeface="Roboto"/>
              </a:rPr>
              <a:t>. </a:t>
            </a:r>
            <a:endParaRPr lang="es-ES" dirty="0">
              <a:ea typeface="Roboto"/>
              <a:cs typeface="Roboto"/>
            </a:endParaRPr>
          </a:p>
          <a:p>
            <a:pPr algn="just"/>
            <a:r>
              <a:rPr lang="en-US" sz="1200" err="1">
                <a:latin typeface="Roboto"/>
              </a:rPr>
              <a:t>Comencemos</a:t>
            </a:r>
            <a:r>
              <a:rPr lang="en-US" sz="1200" dirty="0">
                <a:latin typeface="Roboto"/>
              </a:rPr>
              <a:t> a </a:t>
            </a:r>
            <a:r>
              <a:rPr lang="en-US" sz="1200" err="1">
                <a:latin typeface="Roboto"/>
              </a:rPr>
              <a:t>conocerlos</a:t>
            </a:r>
            <a:r>
              <a:rPr lang="en-US" sz="1200" dirty="0">
                <a:latin typeface="Roboto"/>
              </a:rPr>
              <a:t>.</a:t>
            </a:r>
            <a:endParaRPr lang="en-US" dirty="0"/>
          </a:p>
          <a:p>
            <a:pPr algn="ctr">
              <a:lnSpc>
                <a:spcPts val="1250"/>
              </a:lnSpc>
            </a:pPr>
            <a:endParaRPr lang="en-US" sz="1200">
              <a:solidFill>
                <a:srgbClr val="191919"/>
              </a:solidFill>
              <a:latin typeface="Roboto"/>
              <a:ea typeface="Roboto"/>
              <a:cs typeface="Roboto"/>
            </a:endParaRPr>
          </a:p>
        </p:txBody>
      </p:sp>
      <p:grpSp>
        <p:nvGrpSpPr>
          <p:cNvPr id="13" name="Group 4">
            <a:extLst>
              <a:ext uri="{FF2B5EF4-FFF2-40B4-BE49-F238E27FC236}">
                <a16:creationId xmlns:a16="http://schemas.microsoft.com/office/drawing/2014/main" id="{BC9B8757-F309-F410-FF5F-9C7B4E5C0AC2}"/>
              </a:ext>
            </a:extLst>
          </p:cNvPr>
          <p:cNvGrpSpPr/>
          <p:nvPr/>
        </p:nvGrpSpPr>
        <p:grpSpPr>
          <a:xfrm>
            <a:off x="2404456" y="1699809"/>
            <a:ext cx="4335090" cy="453494"/>
            <a:chOff x="0" y="0"/>
            <a:chExt cx="10444074" cy="1113871"/>
          </a:xfrm>
        </p:grpSpPr>
        <p:sp>
          <p:nvSpPr>
            <p:cNvPr id="10" name="Freeform 5">
              <a:extLst>
                <a:ext uri="{FF2B5EF4-FFF2-40B4-BE49-F238E27FC236}">
                  <a16:creationId xmlns:a16="http://schemas.microsoft.com/office/drawing/2014/main" id="{4B2EE741-6EAB-918F-CBB5-F296848858F7}"/>
                </a:ext>
              </a:extLst>
            </p:cNvPr>
            <p:cNvSpPr/>
            <p:nvPr/>
          </p:nvSpPr>
          <p:spPr>
            <a:xfrm>
              <a:off x="0" y="0"/>
              <a:ext cx="10444074" cy="1113871"/>
            </a:xfrm>
            <a:custGeom>
              <a:avLst/>
              <a:gdLst/>
              <a:ahLst/>
              <a:cxnLst/>
              <a:rect l="l" t="t" r="r" b="b"/>
              <a:pathLst>
                <a:path w="10444074" h="1113871">
                  <a:moveTo>
                    <a:pt x="9891624" y="0"/>
                  </a:moveTo>
                  <a:lnTo>
                    <a:pt x="553720" y="0"/>
                  </a:lnTo>
                  <a:cubicBezTo>
                    <a:pt x="247650" y="0"/>
                    <a:pt x="0" y="247668"/>
                    <a:pt x="0" y="553760"/>
                  </a:cubicBezTo>
                  <a:cubicBezTo>
                    <a:pt x="0" y="859853"/>
                    <a:pt x="247650" y="1107521"/>
                    <a:pt x="553720" y="1107521"/>
                  </a:cubicBezTo>
                  <a:lnTo>
                    <a:pt x="9891624" y="1113871"/>
                  </a:lnTo>
                  <a:lnTo>
                    <a:pt x="10444074" y="558841"/>
                  </a:lnTo>
                  <a:lnTo>
                    <a:pt x="9891624" y="0"/>
                  </a:lnTo>
                  <a:close/>
                </a:path>
              </a:pathLst>
            </a:custGeom>
            <a:solidFill>
              <a:srgbClr val="5271FF"/>
            </a:solidFill>
          </p:spPr>
          <p:txBody>
            <a:bodyPr/>
            <a:lstStyle/>
            <a:p>
              <a:endParaRPr lang="es-CL"/>
            </a:p>
          </p:txBody>
        </p:sp>
        <p:sp>
          <p:nvSpPr>
            <p:cNvPr id="12" name="Freeform 6">
              <a:extLst>
                <a:ext uri="{FF2B5EF4-FFF2-40B4-BE49-F238E27FC236}">
                  <a16:creationId xmlns:a16="http://schemas.microsoft.com/office/drawing/2014/main" id="{A7B2DEC6-A4F9-6AD5-0377-0C7A46DE98B5}"/>
                </a:ext>
              </a:extLst>
            </p:cNvPr>
            <p:cNvSpPr/>
            <p:nvPr/>
          </p:nvSpPr>
          <p:spPr>
            <a:xfrm>
              <a:off x="162962" y="172733"/>
              <a:ext cx="758655" cy="762056"/>
            </a:xfrm>
            <a:custGeom>
              <a:avLst/>
              <a:gdLst/>
              <a:ahLst/>
              <a:cxnLst/>
              <a:rect l="l" t="t" r="r" b="b"/>
              <a:pathLst>
                <a:path w="758655" h="762056">
                  <a:moveTo>
                    <a:pt x="379328" y="0"/>
                  </a:moveTo>
                  <a:cubicBezTo>
                    <a:pt x="589099" y="938"/>
                    <a:pt x="758656" y="171255"/>
                    <a:pt x="758656" y="381027"/>
                  </a:cubicBezTo>
                  <a:cubicBezTo>
                    <a:pt x="758656" y="590800"/>
                    <a:pt x="589099" y="761117"/>
                    <a:pt x="379328" y="762055"/>
                  </a:cubicBezTo>
                  <a:cubicBezTo>
                    <a:pt x="169557" y="761117"/>
                    <a:pt x="0" y="590800"/>
                    <a:pt x="0" y="381027"/>
                  </a:cubicBezTo>
                  <a:cubicBezTo>
                    <a:pt x="0" y="171255"/>
                    <a:pt x="169557" y="938"/>
                    <a:pt x="379328" y="0"/>
                  </a:cubicBezTo>
                  <a:close/>
                </a:path>
              </a:pathLst>
            </a:custGeom>
            <a:solidFill>
              <a:srgbClr val="FFFFFF"/>
            </a:solidFill>
          </p:spPr>
          <p:txBody>
            <a:bodyPr/>
            <a:lstStyle/>
            <a:p>
              <a:endParaRPr lang="es-CL"/>
            </a:p>
          </p:txBody>
        </p:sp>
      </p:grpSp>
      <p:sp>
        <p:nvSpPr>
          <p:cNvPr id="15" name="TextBox 7">
            <a:extLst>
              <a:ext uri="{FF2B5EF4-FFF2-40B4-BE49-F238E27FC236}">
                <a16:creationId xmlns:a16="http://schemas.microsoft.com/office/drawing/2014/main" id="{4D7D2083-179B-4CA6-642F-69B8E1ABEE57}"/>
              </a:ext>
            </a:extLst>
          </p:cNvPr>
          <p:cNvSpPr txBox="1"/>
          <p:nvPr/>
        </p:nvSpPr>
        <p:spPr>
          <a:xfrm>
            <a:off x="2883765" y="1847699"/>
            <a:ext cx="3546835" cy="192360"/>
          </a:xfrm>
          <a:prstGeom prst="rect">
            <a:avLst/>
          </a:prstGeom>
        </p:spPr>
        <p:txBody>
          <a:bodyPr lIns="0" tIns="0" rIns="0" bIns="0" rtlCol="0" anchor="t">
            <a:spAutoFit/>
          </a:bodyPr>
          <a:lstStyle/>
          <a:p>
            <a:pPr>
              <a:lnSpc>
                <a:spcPts val="1500"/>
              </a:lnSpc>
            </a:pPr>
            <a:r>
              <a:rPr lang="en-US" sz="1500" b="1" err="1">
                <a:solidFill>
                  <a:srgbClr val="FFFFFF"/>
                </a:solidFill>
                <a:latin typeface="+mj-lt"/>
              </a:rPr>
              <a:t>Obtener</a:t>
            </a:r>
            <a:r>
              <a:rPr lang="en-US" sz="1500" b="1">
                <a:solidFill>
                  <a:srgbClr val="FFFFFF"/>
                </a:solidFill>
                <a:latin typeface="+mj-lt"/>
              </a:rPr>
              <a:t> </a:t>
            </a:r>
            <a:r>
              <a:rPr lang="en-US" sz="1500" b="1" err="1">
                <a:solidFill>
                  <a:srgbClr val="FFFFFF"/>
                </a:solidFill>
                <a:latin typeface="+mj-lt"/>
              </a:rPr>
              <a:t>datos</a:t>
            </a:r>
            <a:r>
              <a:rPr lang="en-US" sz="1500" b="1">
                <a:solidFill>
                  <a:srgbClr val="FFFFFF"/>
                </a:solidFill>
                <a:latin typeface="+mj-lt"/>
              </a:rPr>
              <a:t> (Get Data)</a:t>
            </a:r>
            <a:endParaRPr lang="es-ES"/>
          </a:p>
        </p:txBody>
      </p:sp>
    </p:spTree>
    <p:extLst>
      <p:ext uri="{BB962C8B-B14F-4D97-AF65-F5344CB8AC3E}">
        <p14:creationId xmlns:p14="http://schemas.microsoft.com/office/powerpoint/2010/main" val="2733378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56593-A079-B4DB-D5AC-C1F400FF6EAB}"/>
            </a:ext>
          </a:extLst>
        </p:cNvPr>
        <p:cNvGrpSpPr/>
        <p:nvPr/>
      </p:nvGrpSpPr>
      <p:grpSpPr>
        <a:xfrm>
          <a:off x="0" y="0"/>
          <a:ext cx="0" cy="0"/>
          <a:chOff x="0" y="0"/>
          <a:chExt cx="0" cy="0"/>
        </a:xfrm>
      </p:grpSpPr>
      <p:pic>
        <p:nvPicPr>
          <p:cNvPr id="2" name="Imagen 1" descr="Interfaz de usuario gráfica, Aplicación&#10;&#10;El contenido generado por IA puede ser incorrecto.">
            <a:extLst>
              <a:ext uri="{FF2B5EF4-FFF2-40B4-BE49-F238E27FC236}">
                <a16:creationId xmlns:a16="http://schemas.microsoft.com/office/drawing/2014/main" id="{6DE95AD8-FAFC-ED9F-D886-48A6D14AB551}"/>
              </a:ext>
            </a:extLst>
          </p:cNvPr>
          <p:cNvPicPr>
            <a:picLocks noChangeAspect="1"/>
          </p:cNvPicPr>
          <p:nvPr/>
        </p:nvPicPr>
        <p:blipFill>
          <a:blip r:embed="rId3"/>
          <a:stretch>
            <a:fillRect/>
          </a:stretch>
        </p:blipFill>
        <p:spPr>
          <a:xfrm>
            <a:off x="2185834" y="996438"/>
            <a:ext cx="2578510" cy="3309170"/>
          </a:xfrm>
          <a:prstGeom prst="rect">
            <a:avLst/>
          </a:prstGeom>
        </p:spPr>
      </p:pic>
      <p:sp>
        <p:nvSpPr>
          <p:cNvPr id="3" name="AutoShape 3">
            <a:extLst>
              <a:ext uri="{FF2B5EF4-FFF2-40B4-BE49-F238E27FC236}">
                <a16:creationId xmlns:a16="http://schemas.microsoft.com/office/drawing/2014/main" id="{F0A6439B-FC07-5C0F-CB8F-83E590457472}"/>
              </a:ext>
            </a:extLst>
          </p:cNvPr>
          <p:cNvSpPr/>
          <p:nvPr/>
        </p:nvSpPr>
        <p:spPr>
          <a:xfrm>
            <a:off x="4380585" y="514350"/>
            <a:ext cx="382830" cy="85686"/>
          </a:xfrm>
          <a:prstGeom prst="rect">
            <a:avLst/>
          </a:prstGeom>
          <a:solidFill>
            <a:srgbClr val="6DC53A"/>
          </a:solidFill>
        </p:spPr>
        <p:txBody>
          <a:bodyPr/>
          <a:lstStyle/>
          <a:p>
            <a:endParaRPr lang="es-CL"/>
          </a:p>
        </p:txBody>
      </p:sp>
      <p:grpSp>
        <p:nvGrpSpPr>
          <p:cNvPr id="7" name="Group 7">
            <a:extLst>
              <a:ext uri="{FF2B5EF4-FFF2-40B4-BE49-F238E27FC236}">
                <a16:creationId xmlns:a16="http://schemas.microsoft.com/office/drawing/2014/main" id="{1DEA0404-FFE0-334B-FE2A-D1A45FC770E9}"/>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E332E7B0-085A-E619-30F0-7E90452E0759}"/>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pic>
        <p:nvPicPr>
          <p:cNvPr id="14" name="Picture 6" descr="Forma&#10;&#10;El contenido generado por IA puede ser incorrecto.">
            <a:extLst>
              <a:ext uri="{FF2B5EF4-FFF2-40B4-BE49-F238E27FC236}">
                <a16:creationId xmlns:a16="http://schemas.microsoft.com/office/drawing/2014/main" id="{E74C949C-197E-E08A-51BB-6A00FC46C0C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83842" y="1034355"/>
            <a:ext cx="915304" cy="441185"/>
          </a:xfrm>
          <a:prstGeom prst="rect">
            <a:avLst/>
          </a:prstGeom>
        </p:spPr>
      </p:pic>
      <p:pic>
        <p:nvPicPr>
          <p:cNvPr id="15" name="Picture 6" descr="Forma&#10;&#10;El contenido generado por IA puede ser incorrecto.">
            <a:extLst>
              <a:ext uri="{FF2B5EF4-FFF2-40B4-BE49-F238E27FC236}">
                <a16:creationId xmlns:a16="http://schemas.microsoft.com/office/drawing/2014/main" id="{5766CC3E-196F-9256-35EB-9B9FCEA7E5D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855661" y="3895792"/>
            <a:ext cx="915304" cy="441185"/>
          </a:xfrm>
          <a:prstGeom prst="rect">
            <a:avLst/>
          </a:prstGeom>
        </p:spPr>
      </p:pic>
      <p:sp>
        <p:nvSpPr>
          <p:cNvPr id="18" name="CuadroTexto 17">
            <a:extLst>
              <a:ext uri="{FF2B5EF4-FFF2-40B4-BE49-F238E27FC236}">
                <a16:creationId xmlns:a16="http://schemas.microsoft.com/office/drawing/2014/main" id="{F3943957-FE60-4C48-638E-16211697365B}"/>
              </a:ext>
            </a:extLst>
          </p:cNvPr>
          <p:cNvSpPr txBox="1"/>
          <p:nvPr/>
        </p:nvSpPr>
        <p:spPr>
          <a:xfrm>
            <a:off x="1288364" y="1043859"/>
            <a:ext cx="67499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000" b="1" dirty="0">
                <a:ea typeface="Roboto"/>
                <a:cs typeface="Roboto"/>
              </a:rPr>
              <a:t>Inicio</a:t>
            </a:r>
          </a:p>
        </p:txBody>
      </p:sp>
      <p:sp>
        <p:nvSpPr>
          <p:cNvPr id="21" name="CuadroTexto 20">
            <a:extLst>
              <a:ext uri="{FF2B5EF4-FFF2-40B4-BE49-F238E27FC236}">
                <a16:creationId xmlns:a16="http://schemas.microsoft.com/office/drawing/2014/main" id="{41C8F13F-01B8-91FB-F2BE-B8F9C476AC9C}"/>
              </a:ext>
            </a:extLst>
          </p:cNvPr>
          <p:cNvSpPr txBox="1"/>
          <p:nvPr/>
        </p:nvSpPr>
        <p:spPr>
          <a:xfrm>
            <a:off x="1932997" y="3992422"/>
            <a:ext cx="52200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1000" b="1">
                <a:ea typeface="Roboto"/>
                <a:cs typeface="Roboto"/>
              </a:rPr>
              <a:t>Más</a:t>
            </a:r>
          </a:p>
        </p:txBody>
      </p:sp>
      <p:sp>
        <p:nvSpPr>
          <p:cNvPr id="17" name="TextBox 4">
            <a:extLst>
              <a:ext uri="{FF2B5EF4-FFF2-40B4-BE49-F238E27FC236}">
                <a16:creationId xmlns:a16="http://schemas.microsoft.com/office/drawing/2014/main" id="{FF89EC76-CB63-ECF9-DF14-CD4F4ACF3F25}"/>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err="1">
                <a:solidFill>
                  <a:srgbClr val="1F3B72"/>
                </a:solidFill>
                <a:latin typeface="Roboto Slab"/>
                <a:ea typeface="Roboto Slab"/>
                <a:cs typeface="Roboto Slab"/>
              </a:rPr>
              <a:t>Importación</a:t>
            </a:r>
            <a:r>
              <a:rPr lang="en-US" sz="1900" b="1">
                <a:solidFill>
                  <a:srgbClr val="1F3B72"/>
                </a:solidFill>
                <a:latin typeface="Roboto Slab"/>
                <a:ea typeface="Roboto Slab"/>
                <a:cs typeface="Roboto Slab"/>
              </a:rPr>
              <a:t> de </a:t>
            </a:r>
            <a:r>
              <a:rPr lang="en-US" sz="1900" b="1" err="1">
                <a:solidFill>
                  <a:srgbClr val="1F3B72"/>
                </a:solidFill>
                <a:latin typeface="Roboto Slab"/>
                <a:ea typeface="Roboto Slab"/>
                <a:cs typeface="Roboto Slab"/>
              </a:rPr>
              <a:t>datos</a:t>
            </a:r>
          </a:p>
        </p:txBody>
      </p:sp>
    </p:spTree>
    <p:extLst>
      <p:ext uri="{BB962C8B-B14F-4D97-AF65-F5344CB8AC3E}">
        <p14:creationId xmlns:p14="http://schemas.microsoft.com/office/powerpoint/2010/main" val="4141744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FB4AC-830E-254F-DC12-26D7A5F11211}"/>
            </a:ext>
          </a:extLst>
        </p:cNvPr>
        <p:cNvGrpSpPr/>
        <p:nvPr/>
      </p:nvGrpSpPr>
      <p:grpSpPr>
        <a:xfrm>
          <a:off x="0" y="0"/>
          <a:ext cx="0" cy="0"/>
          <a:chOff x="0" y="0"/>
          <a:chExt cx="0" cy="0"/>
        </a:xfrm>
      </p:grpSpPr>
      <p:pic>
        <p:nvPicPr>
          <p:cNvPr id="2" name="Imagen 1" descr="Interfaz de usuario gráfica, Aplicación, Tabla&#10;&#10;El contenido generado por IA puede ser incorrecto.">
            <a:extLst>
              <a:ext uri="{FF2B5EF4-FFF2-40B4-BE49-F238E27FC236}">
                <a16:creationId xmlns:a16="http://schemas.microsoft.com/office/drawing/2014/main" id="{7C5C95D1-3398-F091-65B3-5B291A254BA5}"/>
              </a:ext>
            </a:extLst>
          </p:cNvPr>
          <p:cNvPicPr>
            <a:picLocks noChangeAspect="1"/>
          </p:cNvPicPr>
          <p:nvPr/>
        </p:nvPicPr>
        <p:blipFill>
          <a:blip r:embed="rId3"/>
          <a:stretch>
            <a:fillRect/>
          </a:stretch>
        </p:blipFill>
        <p:spPr>
          <a:xfrm>
            <a:off x="2135745" y="1098755"/>
            <a:ext cx="4194084" cy="3137720"/>
          </a:xfrm>
          <a:prstGeom prst="rect">
            <a:avLst/>
          </a:prstGeom>
        </p:spPr>
      </p:pic>
      <p:sp>
        <p:nvSpPr>
          <p:cNvPr id="3" name="AutoShape 3">
            <a:extLst>
              <a:ext uri="{FF2B5EF4-FFF2-40B4-BE49-F238E27FC236}">
                <a16:creationId xmlns:a16="http://schemas.microsoft.com/office/drawing/2014/main" id="{81276D10-DFE6-A34D-97C1-36094BBC8924}"/>
              </a:ext>
            </a:extLst>
          </p:cNvPr>
          <p:cNvSpPr/>
          <p:nvPr/>
        </p:nvSpPr>
        <p:spPr>
          <a:xfrm>
            <a:off x="4380585" y="514350"/>
            <a:ext cx="382830" cy="85686"/>
          </a:xfrm>
          <a:prstGeom prst="rect">
            <a:avLst/>
          </a:prstGeom>
          <a:solidFill>
            <a:srgbClr val="6DC53A"/>
          </a:solidFill>
        </p:spPr>
        <p:txBody>
          <a:bodyPr/>
          <a:lstStyle/>
          <a:p>
            <a:endParaRPr lang="es-CL"/>
          </a:p>
        </p:txBody>
      </p:sp>
      <p:grpSp>
        <p:nvGrpSpPr>
          <p:cNvPr id="7" name="Group 7">
            <a:extLst>
              <a:ext uri="{FF2B5EF4-FFF2-40B4-BE49-F238E27FC236}">
                <a16:creationId xmlns:a16="http://schemas.microsoft.com/office/drawing/2014/main" id="{BC137B9A-3366-5506-BF3F-21DD980E7D8F}"/>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B32D5239-7B8F-AA9F-2B5C-F7904131C5F1}"/>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9" name="Freeform 8">
            <a:extLst>
              <a:ext uri="{FF2B5EF4-FFF2-40B4-BE49-F238E27FC236}">
                <a16:creationId xmlns:a16="http://schemas.microsoft.com/office/drawing/2014/main" id="{93EF4B33-7F3A-61AA-EF14-5BA15388F437}"/>
              </a:ext>
            </a:extLst>
          </p:cNvPr>
          <p:cNvSpPr/>
          <p:nvPr/>
        </p:nvSpPr>
        <p:spPr>
          <a:xfrm>
            <a:off x="5964119" y="1855349"/>
            <a:ext cx="1404916" cy="2282089"/>
          </a:xfrm>
          <a:prstGeom prst="roundRect">
            <a:avLst/>
          </a:prstGeom>
          <a:solidFill>
            <a:srgbClr val="BAD0F6">
              <a:alpha val="84706"/>
            </a:srgbClr>
          </a:solidFill>
        </p:spPr>
        <p:txBody>
          <a:bodyPr lIns="91440" tIns="45720" rIns="91440" bIns="45720" anchor="t"/>
          <a:lstStyle/>
          <a:p>
            <a:pPr algn="ctr"/>
            <a:r>
              <a:rPr lang="es-CL" sz="1000" b="1">
                <a:ea typeface="Roboto"/>
                <a:cs typeface="Roboto"/>
              </a:rPr>
              <a:t>Obtener datos:</a:t>
            </a:r>
            <a:endParaRPr lang="en-US">
              <a:ea typeface="Roboto"/>
              <a:cs typeface="Roboto"/>
            </a:endParaRPr>
          </a:p>
          <a:p>
            <a:r>
              <a:rPr lang="es-CL" sz="1000"/>
              <a:t>Despliega una</a:t>
            </a:r>
            <a:r>
              <a:rPr lang="es-CL" sz="1000" b="1"/>
              <a:t> </a:t>
            </a:r>
            <a:r>
              <a:rPr lang="es-CL" sz="1000"/>
              <a:t>larga lista de los distintos orígenes de datos que existen en pbi, donde son clasificados por tipo de origen ya sea archivos, bases de datos, orígenes microsoft, azure, etc.</a:t>
            </a:r>
            <a:endParaRPr lang="es-CL"/>
          </a:p>
          <a:p>
            <a:endParaRPr lang="es-CL" sz="1000" b="1">
              <a:ea typeface="Roboto"/>
              <a:cs typeface="Roboto"/>
            </a:endParaRPr>
          </a:p>
        </p:txBody>
      </p:sp>
      <p:sp>
        <p:nvSpPr>
          <p:cNvPr id="10" name="TextBox 4">
            <a:extLst>
              <a:ext uri="{FF2B5EF4-FFF2-40B4-BE49-F238E27FC236}">
                <a16:creationId xmlns:a16="http://schemas.microsoft.com/office/drawing/2014/main" id="{75CDD666-F131-6F29-94ED-779820BBE4B7}"/>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err="1">
                <a:solidFill>
                  <a:srgbClr val="1F3B72"/>
                </a:solidFill>
                <a:latin typeface="Roboto Slab"/>
                <a:ea typeface="Roboto Slab"/>
                <a:cs typeface="Roboto Slab"/>
              </a:rPr>
              <a:t>Importación</a:t>
            </a:r>
            <a:r>
              <a:rPr lang="en-US" sz="1900" b="1">
                <a:solidFill>
                  <a:srgbClr val="1F3B72"/>
                </a:solidFill>
                <a:latin typeface="Roboto Slab"/>
                <a:ea typeface="Roboto Slab"/>
                <a:cs typeface="Roboto Slab"/>
              </a:rPr>
              <a:t> de </a:t>
            </a:r>
            <a:r>
              <a:rPr lang="en-US" sz="1900" b="1" err="1">
                <a:solidFill>
                  <a:srgbClr val="1F3B72"/>
                </a:solidFill>
                <a:latin typeface="Roboto Slab"/>
                <a:ea typeface="Roboto Slab"/>
                <a:cs typeface="Roboto Slab"/>
              </a:rPr>
              <a:t>datos</a:t>
            </a:r>
          </a:p>
        </p:txBody>
      </p:sp>
    </p:spTree>
    <p:extLst>
      <p:ext uri="{BB962C8B-B14F-4D97-AF65-F5344CB8AC3E}">
        <p14:creationId xmlns:p14="http://schemas.microsoft.com/office/powerpoint/2010/main" val="722497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5E8AC-516A-7F15-20C1-1C1A88109485}"/>
            </a:ext>
          </a:extLst>
        </p:cNvPr>
        <p:cNvGrpSpPr/>
        <p:nvPr/>
      </p:nvGrpSpPr>
      <p:grpSpPr>
        <a:xfrm>
          <a:off x="0" y="0"/>
          <a:ext cx="0" cy="0"/>
          <a:chOff x="0" y="0"/>
          <a:chExt cx="0" cy="0"/>
        </a:xfrm>
      </p:grpSpPr>
      <p:pic>
        <p:nvPicPr>
          <p:cNvPr id="2" name="Imagen 1" descr="Interfaz de usuario gráfica, Aplicación&#10;&#10;El contenido generado por IA puede ser incorrecto.">
            <a:extLst>
              <a:ext uri="{FF2B5EF4-FFF2-40B4-BE49-F238E27FC236}">
                <a16:creationId xmlns:a16="http://schemas.microsoft.com/office/drawing/2014/main" id="{D1727103-FC55-7D9A-8F2E-D409EF1055AB}"/>
              </a:ext>
            </a:extLst>
          </p:cNvPr>
          <p:cNvPicPr>
            <a:picLocks noChangeAspect="1"/>
          </p:cNvPicPr>
          <p:nvPr/>
        </p:nvPicPr>
        <p:blipFill>
          <a:blip r:embed="rId3"/>
          <a:stretch>
            <a:fillRect/>
          </a:stretch>
        </p:blipFill>
        <p:spPr>
          <a:xfrm>
            <a:off x="2207979" y="1095068"/>
            <a:ext cx="3972188" cy="2982862"/>
          </a:xfrm>
          <a:prstGeom prst="rect">
            <a:avLst/>
          </a:prstGeom>
        </p:spPr>
      </p:pic>
      <p:sp>
        <p:nvSpPr>
          <p:cNvPr id="3" name="AutoShape 3">
            <a:extLst>
              <a:ext uri="{FF2B5EF4-FFF2-40B4-BE49-F238E27FC236}">
                <a16:creationId xmlns:a16="http://schemas.microsoft.com/office/drawing/2014/main" id="{352A9137-8D3E-ABF9-E44C-188E4D7550D0}"/>
              </a:ext>
            </a:extLst>
          </p:cNvPr>
          <p:cNvSpPr/>
          <p:nvPr/>
        </p:nvSpPr>
        <p:spPr>
          <a:xfrm>
            <a:off x="4380585" y="514350"/>
            <a:ext cx="382830" cy="85686"/>
          </a:xfrm>
          <a:prstGeom prst="rect">
            <a:avLst/>
          </a:prstGeom>
          <a:solidFill>
            <a:srgbClr val="6DC53A"/>
          </a:solidFill>
        </p:spPr>
        <p:txBody>
          <a:bodyPr/>
          <a:lstStyle/>
          <a:p>
            <a:endParaRPr lang="es-CL"/>
          </a:p>
        </p:txBody>
      </p:sp>
      <p:grpSp>
        <p:nvGrpSpPr>
          <p:cNvPr id="7" name="Group 7">
            <a:extLst>
              <a:ext uri="{FF2B5EF4-FFF2-40B4-BE49-F238E27FC236}">
                <a16:creationId xmlns:a16="http://schemas.microsoft.com/office/drawing/2014/main" id="{7481D3B9-190D-B884-4634-2D97FB3B911C}"/>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F6441342-2F5E-3EAF-B7FE-65A372D07933}"/>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9" name="Freeform 8">
            <a:extLst>
              <a:ext uri="{FF2B5EF4-FFF2-40B4-BE49-F238E27FC236}">
                <a16:creationId xmlns:a16="http://schemas.microsoft.com/office/drawing/2014/main" id="{A0AAAE57-D1F2-418D-6443-DD3DCC5EDFAF}"/>
              </a:ext>
            </a:extLst>
          </p:cNvPr>
          <p:cNvSpPr/>
          <p:nvPr/>
        </p:nvSpPr>
        <p:spPr>
          <a:xfrm>
            <a:off x="5883003" y="1530884"/>
            <a:ext cx="1404916" cy="2337395"/>
          </a:xfrm>
          <a:prstGeom prst="roundRect">
            <a:avLst/>
          </a:prstGeom>
          <a:solidFill>
            <a:srgbClr val="BAD0F6">
              <a:alpha val="84706"/>
            </a:srgbClr>
          </a:solidFill>
        </p:spPr>
        <p:txBody>
          <a:bodyPr lIns="91440" tIns="45720" rIns="91440" bIns="45720" anchor="t"/>
          <a:lstStyle/>
          <a:p>
            <a:pPr algn="ctr"/>
            <a:r>
              <a:rPr lang="es-CL" sz="1000" b="1">
                <a:ea typeface="Roboto"/>
                <a:cs typeface="Roboto"/>
              </a:rPr>
              <a:t>Obtener</a:t>
            </a:r>
            <a:r>
              <a:rPr lang="es-CL" sz="1000" b="1"/>
              <a:t> datos -&gt; Archivo</a:t>
            </a:r>
            <a:r>
              <a:rPr lang="es-CL" sz="1000" b="1">
                <a:ea typeface="Roboto"/>
                <a:cs typeface="Roboto"/>
              </a:rPr>
              <a:t>:</a:t>
            </a:r>
            <a:endParaRPr lang="es-ES"/>
          </a:p>
          <a:p>
            <a:pPr algn="ctr"/>
            <a:br>
              <a:rPr lang="en-US"/>
            </a:br>
            <a:endParaRPr lang="en-US"/>
          </a:p>
          <a:p>
            <a:pPr algn="ctr"/>
            <a:r>
              <a:rPr lang="es-CL" sz="1000"/>
              <a:t>Donde podemos acceder a orígenes en formato excel, txt, csv, xml, json, </a:t>
            </a:r>
            <a:r>
              <a:rPr lang="es-CL" sz="1000" err="1"/>
              <a:t>pdf</a:t>
            </a:r>
            <a:r>
              <a:rPr lang="es-CL" sz="1000"/>
              <a:t> y </a:t>
            </a:r>
            <a:r>
              <a:rPr lang="es-CL" sz="1000" err="1"/>
              <a:t>sharepoint</a:t>
            </a:r>
            <a:r>
              <a:rPr lang="es-CL" sz="1000"/>
              <a:t>. </a:t>
            </a:r>
            <a:endParaRPr lang="es-CL"/>
          </a:p>
          <a:p>
            <a:endParaRPr lang="es-CL" sz="1000" b="1">
              <a:ea typeface="Roboto"/>
              <a:cs typeface="Roboto"/>
            </a:endParaRPr>
          </a:p>
        </p:txBody>
      </p:sp>
      <p:sp>
        <p:nvSpPr>
          <p:cNvPr id="6" name="TextBox 4">
            <a:extLst>
              <a:ext uri="{FF2B5EF4-FFF2-40B4-BE49-F238E27FC236}">
                <a16:creationId xmlns:a16="http://schemas.microsoft.com/office/drawing/2014/main" id="{70EA5451-BF6B-119C-86D6-B0B20272E5AF}"/>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err="1">
                <a:solidFill>
                  <a:srgbClr val="1F3B72"/>
                </a:solidFill>
                <a:latin typeface="Roboto Slab"/>
                <a:ea typeface="Roboto Slab"/>
                <a:cs typeface="Roboto Slab"/>
              </a:rPr>
              <a:t>Importación</a:t>
            </a:r>
            <a:r>
              <a:rPr lang="en-US" sz="1900" b="1">
                <a:solidFill>
                  <a:srgbClr val="1F3B72"/>
                </a:solidFill>
                <a:latin typeface="Roboto Slab"/>
                <a:ea typeface="Roboto Slab"/>
                <a:cs typeface="Roboto Slab"/>
              </a:rPr>
              <a:t> de </a:t>
            </a:r>
            <a:r>
              <a:rPr lang="en-US" sz="1900" b="1" err="1">
                <a:solidFill>
                  <a:srgbClr val="1F3B72"/>
                </a:solidFill>
                <a:latin typeface="Roboto Slab"/>
                <a:ea typeface="Roboto Slab"/>
                <a:cs typeface="Roboto Slab"/>
              </a:rPr>
              <a:t>datos</a:t>
            </a:r>
          </a:p>
        </p:txBody>
      </p:sp>
    </p:spTree>
    <p:extLst>
      <p:ext uri="{BB962C8B-B14F-4D97-AF65-F5344CB8AC3E}">
        <p14:creationId xmlns:p14="http://schemas.microsoft.com/office/powerpoint/2010/main" val="1700989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E0B90D-37CF-204C-9F64-89FDAACF2372}"/>
            </a:ext>
          </a:extLst>
        </p:cNvPr>
        <p:cNvGrpSpPr/>
        <p:nvPr/>
      </p:nvGrpSpPr>
      <p:grpSpPr>
        <a:xfrm>
          <a:off x="0" y="0"/>
          <a:ext cx="0" cy="0"/>
          <a:chOff x="0" y="0"/>
          <a:chExt cx="0" cy="0"/>
        </a:xfrm>
      </p:grpSpPr>
      <p:pic>
        <p:nvPicPr>
          <p:cNvPr id="2" name="Imagen 1" descr="Interfaz de usuario gráfica, Aplicación, Tabla&#10;&#10;El contenido generado por IA puede ser incorrecto.">
            <a:extLst>
              <a:ext uri="{FF2B5EF4-FFF2-40B4-BE49-F238E27FC236}">
                <a16:creationId xmlns:a16="http://schemas.microsoft.com/office/drawing/2014/main" id="{BAB476A4-7CBD-5902-33D2-BCC6B1E66BD6}"/>
              </a:ext>
            </a:extLst>
          </p:cNvPr>
          <p:cNvPicPr>
            <a:picLocks noChangeAspect="1"/>
          </p:cNvPicPr>
          <p:nvPr/>
        </p:nvPicPr>
        <p:blipFill>
          <a:blip r:embed="rId3"/>
          <a:stretch>
            <a:fillRect/>
          </a:stretch>
        </p:blipFill>
        <p:spPr>
          <a:xfrm>
            <a:off x="1807341" y="969706"/>
            <a:ext cx="4777152" cy="3565423"/>
          </a:xfrm>
          <a:prstGeom prst="rect">
            <a:avLst/>
          </a:prstGeom>
        </p:spPr>
      </p:pic>
      <p:sp>
        <p:nvSpPr>
          <p:cNvPr id="3" name="AutoShape 3">
            <a:extLst>
              <a:ext uri="{FF2B5EF4-FFF2-40B4-BE49-F238E27FC236}">
                <a16:creationId xmlns:a16="http://schemas.microsoft.com/office/drawing/2014/main" id="{CD1C5517-BC5D-6A14-3C06-500A65F7D33B}"/>
              </a:ext>
            </a:extLst>
          </p:cNvPr>
          <p:cNvSpPr/>
          <p:nvPr/>
        </p:nvSpPr>
        <p:spPr>
          <a:xfrm>
            <a:off x="4380585" y="514350"/>
            <a:ext cx="382830" cy="85686"/>
          </a:xfrm>
          <a:prstGeom prst="rect">
            <a:avLst/>
          </a:prstGeom>
          <a:solidFill>
            <a:srgbClr val="6DC53A"/>
          </a:solidFill>
        </p:spPr>
        <p:txBody>
          <a:bodyPr/>
          <a:lstStyle/>
          <a:p>
            <a:endParaRPr lang="es-CL"/>
          </a:p>
        </p:txBody>
      </p:sp>
      <p:grpSp>
        <p:nvGrpSpPr>
          <p:cNvPr id="7" name="Group 7">
            <a:extLst>
              <a:ext uri="{FF2B5EF4-FFF2-40B4-BE49-F238E27FC236}">
                <a16:creationId xmlns:a16="http://schemas.microsoft.com/office/drawing/2014/main" id="{245AAE10-6F98-396C-CAF0-951F2DB06342}"/>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D71BF44B-4AFC-D4DB-36D7-8E11CC6BBA22}"/>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9" name="Freeform 8">
            <a:extLst>
              <a:ext uri="{FF2B5EF4-FFF2-40B4-BE49-F238E27FC236}">
                <a16:creationId xmlns:a16="http://schemas.microsoft.com/office/drawing/2014/main" id="{C789C097-A1F7-E3AC-E785-3E8020E730A2}"/>
              </a:ext>
            </a:extLst>
          </p:cNvPr>
          <p:cNvSpPr/>
          <p:nvPr/>
        </p:nvSpPr>
        <p:spPr>
          <a:xfrm>
            <a:off x="5883003" y="1530884"/>
            <a:ext cx="1404916" cy="2282089"/>
          </a:xfrm>
          <a:prstGeom prst="roundRect">
            <a:avLst/>
          </a:prstGeom>
          <a:solidFill>
            <a:srgbClr val="BAD0F6">
              <a:alpha val="84706"/>
            </a:srgbClr>
          </a:solidFill>
        </p:spPr>
        <p:txBody>
          <a:bodyPr lIns="91440" tIns="45720" rIns="91440" bIns="45720" anchor="t"/>
          <a:lstStyle/>
          <a:p>
            <a:pPr algn="ctr"/>
            <a:r>
              <a:rPr lang="es-CL" sz="1000" b="1">
                <a:ea typeface="Roboto"/>
                <a:cs typeface="Roboto"/>
              </a:rPr>
              <a:t>Obtener</a:t>
            </a:r>
            <a:r>
              <a:rPr lang="es-CL" sz="1000" b="1"/>
              <a:t> datos -&gt; bases de datos</a:t>
            </a:r>
            <a:r>
              <a:rPr lang="es-CL" sz="1000" b="1">
                <a:ea typeface="Roboto"/>
                <a:cs typeface="Roboto"/>
              </a:rPr>
              <a:t>:</a:t>
            </a:r>
            <a:endParaRPr lang="es-ES"/>
          </a:p>
          <a:p>
            <a:pPr algn="ctr"/>
            <a:br>
              <a:rPr lang="en-US"/>
            </a:br>
            <a:endParaRPr lang="en-US"/>
          </a:p>
          <a:p>
            <a:pPr algn="ctr"/>
            <a:r>
              <a:rPr lang="es-CL" sz="1000"/>
              <a:t>Nos muestra los distintos conectores con los que trabaja pbi</a:t>
            </a:r>
            <a:endParaRPr lang="es-CL"/>
          </a:p>
          <a:p>
            <a:pPr algn="ctr"/>
            <a:endParaRPr lang="es-CL" sz="1000" b="1">
              <a:ea typeface="Roboto"/>
              <a:cs typeface="Roboto"/>
            </a:endParaRPr>
          </a:p>
          <a:p>
            <a:endParaRPr lang="es-CL" sz="1000" b="1">
              <a:ea typeface="Roboto"/>
              <a:cs typeface="Roboto"/>
            </a:endParaRPr>
          </a:p>
        </p:txBody>
      </p:sp>
      <p:sp>
        <p:nvSpPr>
          <p:cNvPr id="10" name="TextBox 4">
            <a:extLst>
              <a:ext uri="{FF2B5EF4-FFF2-40B4-BE49-F238E27FC236}">
                <a16:creationId xmlns:a16="http://schemas.microsoft.com/office/drawing/2014/main" id="{3041FF71-B9E1-46F1-245B-0937F05C0882}"/>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err="1">
                <a:solidFill>
                  <a:srgbClr val="1F3B72"/>
                </a:solidFill>
                <a:latin typeface="Roboto Slab"/>
                <a:ea typeface="Roboto Slab"/>
                <a:cs typeface="Roboto Slab"/>
              </a:rPr>
              <a:t>Importación</a:t>
            </a:r>
            <a:r>
              <a:rPr lang="en-US" sz="1900" b="1">
                <a:solidFill>
                  <a:srgbClr val="1F3B72"/>
                </a:solidFill>
                <a:latin typeface="Roboto Slab"/>
                <a:ea typeface="Roboto Slab"/>
                <a:cs typeface="Roboto Slab"/>
              </a:rPr>
              <a:t> de </a:t>
            </a:r>
            <a:r>
              <a:rPr lang="en-US" sz="1900" b="1" err="1">
                <a:solidFill>
                  <a:srgbClr val="1F3B72"/>
                </a:solidFill>
                <a:latin typeface="Roboto Slab"/>
                <a:ea typeface="Roboto Slab"/>
                <a:cs typeface="Roboto Slab"/>
              </a:rPr>
              <a:t>datos</a:t>
            </a:r>
          </a:p>
        </p:txBody>
      </p:sp>
    </p:spTree>
    <p:extLst>
      <p:ext uri="{BB962C8B-B14F-4D97-AF65-F5344CB8AC3E}">
        <p14:creationId xmlns:p14="http://schemas.microsoft.com/office/powerpoint/2010/main" val="32373816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498C1-A800-06AB-BF32-79688DE8C7F3}"/>
            </a:ext>
          </a:extLst>
        </p:cNvPr>
        <p:cNvGrpSpPr/>
        <p:nvPr/>
      </p:nvGrpSpPr>
      <p:grpSpPr>
        <a:xfrm>
          <a:off x="0" y="0"/>
          <a:ext cx="0" cy="0"/>
          <a:chOff x="0" y="0"/>
          <a:chExt cx="0" cy="0"/>
        </a:xfrm>
      </p:grpSpPr>
      <p:pic>
        <p:nvPicPr>
          <p:cNvPr id="2" name="Imagen 1" descr="Interfaz de usuario gráfica, Aplicación&#10;&#10;El contenido generado por IA puede ser incorrecto.">
            <a:extLst>
              <a:ext uri="{FF2B5EF4-FFF2-40B4-BE49-F238E27FC236}">
                <a16:creationId xmlns:a16="http://schemas.microsoft.com/office/drawing/2014/main" id="{7500F88C-6610-82FC-8E06-38ED3F000020}"/>
              </a:ext>
            </a:extLst>
          </p:cNvPr>
          <p:cNvPicPr>
            <a:picLocks noChangeAspect="1"/>
          </p:cNvPicPr>
          <p:nvPr/>
        </p:nvPicPr>
        <p:blipFill>
          <a:blip r:embed="rId3"/>
          <a:stretch>
            <a:fillRect/>
          </a:stretch>
        </p:blipFill>
        <p:spPr>
          <a:xfrm>
            <a:off x="2057438" y="1076632"/>
            <a:ext cx="4265895" cy="3193026"/>
          </a:xfrm>
          <a:prstGeom prst="rect">
            <a:avLst/>
          </a:prstGeom>
        </p:spPr>
      </p:pic>
      <p:sp>
        <p:nvSpPr>
          <p:cNvPr id="3" name="AutoShape 3">
            <a:extLst>
              <a:ext uri="{FF2B5EF4-FFF2-40B4-BE49-F238E27FC236}">
                <a16:creationId xmlns:a16="http://schemas.microsoft.com/office/drawing/2014/main" id="{6F85A782-0355-5DED-8224-82DA3938CD92}"/>
              </a:ext>
            </a:extLst>
          </p:cNvPr>
          <p:cNvSpPr/>
          <p:nvPr/>
        </p:nvSpPr>
        <p:spPr>
          <a:xfrm>
            <a:off x="4380585" y="514350"/>
            <a:ext cx="382830" cy="85686"/>
          </a:xfrm>
          <a:prstGeom prst="rect">
            <a:avLst/>
          </a:prstGeom>
          <a:solidFill>
            <a:srgbClr val="6DC53A"/>
          </a:solidFill>
        </p:spPr>
        <p:txBody>
          <a:bodyPr/>
          <a:lstStyle/>
          <a:p>
            <a:endParaRPr lang="es-CL"/>
          </a:p>
        </p:txBody>
      </p:sp>
      <p:grpSp>
        <p:nvGrpSpPr>
          <p:cNvPr id="7" name="Group 7">
            <a:extLst>
              <a:ext uri="{FF2B5EF4-FFF2-40B4-BE49-F238E27FC236}">
                <a16:creationId xmlns:a16="http://schemas.microsoft.com/office/drawing/2014/main" id="{A016C631-44BC-0FC5-A886-25F2A84D90EB}"/>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C4601CFE-28DF-0793-4B81-53AED3DB791E}"/>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9" name="Freeform 8">
            <a:extLst>
              <a:ext uri="{FF2B5EF4-FFF2-40B4-BE49-F238E27FC236}">
                <a16:creationId xmlns:a16="http://schemas.microsoft.com/office/drawing/2014/main" id="{01D99C0D-4890-94F6-B30F-5D3FA0B24572}"/>
              </a:ext>
            </a:extLst>
          </p:cNvPr>
          <p:cNvSpPr/>
          <p:nvPr/>
        </p:nvSpPr>
        <p:spPr>
          <a:xfrm>
            <a:off x="5883003" y="1530884"/>
            <a:ext cx="1404916" cy="2282089"/>
          </a:xfrm>
          <a:prstGeom prst="roundRect">
            <a:avLst/>
          </a:prstGeom>
          <a:solidFill>
            <a:srgbClr val="BAD0F6">
              <a:alpha val="84706"/>
            </a:srgbClr>
          </a:solidFill>
        </p:spPr>
        <p:txBody>
          <a:bodyPr lIns="91440" tIns="45720" rIns="91440" bIns="45720" anchor="t"/>
          <a:lstStyle/>
          <a:p>
            <a:pPr algn="ctr"/>
            <a:r>
              <a:rPr lang="es-CL" sz="1000" b="1">
                <a:ea typeface="Roboto"/>
                <a:cs typeface="Roboto"/>
              </a:rPr>
              <a:t>Obtener</a:t>
            </a:r>
            <a:r>
              <a:rPr lang="es-CL" sz="1000" b="1"/>
              <a:t> datos -&gt; Microsoft fabric</a:t>
            </a:r>
            <a:r>
              <a:rPr lang="es-CL" sz="1000" b="1">
                <a:ea typeface="Roboto"/>
                <a:cs typeface="Roboto"/>
              </a:rPr>
              <a:t>:</a:t>
            </a:r>
            <a:endParaRPr lang="es-ES">
              <a:ea typeface="Roboto"/>
              <a:cs typeface="Roboto"/>
            </a:endParaRPr>
          </a:p>
          <a:p>
            <a:pPr algn="ctr"/>
            <a:br>
              <a:rPr lang="en-US"/>
            </a:br>
            <a:endParaRPr lang="en-US"/>
          </a:p>
          <a:p>
            <a:pPr algn="ctr"/>
            <a:r>
              <a:rPr lang="es-CL" sz="1000"/>
              <a:t>Nos muestra los distintos conectores con orígenes microsoft fabric.</a:t>
            </a:r>
            <a:endParaRPr lang="es-CL"/>
          </a:p>
          <a:p>
            <a:pPr algn="ctr"/>
            <a:endParaRPr lang="es-CL" sz="1000" b="1">
              <a:ea typeface="Roboto"/>
              <a:cs typeface="Roboto"/>
            </a:endParaRPr>
          </a:p>
          <a:p>
            <a:endParaRPr lang="es-CL" sz="1000" b="1">
              <a:ea typeface="Roboto"/>
              <a:cs typeface="Roboto"/>
            </a:endParaRPr>
          </a:p>
        </p:txBody>
      </p:sp>
      <p:sp>
        <p:nvSpPr>
          <p:cNvPr id="6" name="TextBox 4">
            <a:extLst>
              <a:ext uri="{FF2B5EF4-FFF2-40B4-BE49-F238E27FC236}">
                <a16:creationId xmlns:a16="http://schemas.microsoft.com/office/drawing/2014/main" id="{473F4871-15CC-7995-A4C6-38AC0322196B}"/>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err="1">
                <a:solidFill>
                  <a:srgbClr val="1F3B72"/>
                </a:solidFill>
                <a:latin typeface="Roboto Slab"/>
                <a:ea typeface="Roboto Slab"/>
                <a:cs typeface="Roboto Slab"/>
              </a:rPr>
              <a:t>Importación</a:t>
            </a:r>
            <a:r>
              <a:rPr lang="en-US" sz="1900" b="1">
                <a:solidFill>
                  <a:srgbClr val="1F3B72"/>
                </a:solidFill>
                <a:latin typeface="Roboto Slab"/>
                <a:ea typeface="Roboto Slab"/>
                <a:cs typeface="Roboto Slab"/>
              </a:rPr>
              <a:t> de </a:t>
            </a:r>
            <a:r>
              <a:rPr lang="en-US" sz="1900" b="1" err="1">
                <a:solidFill>
                  <a:srgbClr val="1F3B72"/>
                </a:solidFill>
                <a:latin typeface="Roboto Slab"/>
                <a:ea typeface="Roboto Slab"/>
                <a:cs typeface="Roboto Slab"/>
              </a:rPr>
              <a:t>datos</a:t>
            </a:r>
          </a:p>
        </p:txBody>
      </p:sp>
    </p:spTree>
    <p:extLst>
      <p:ext uri="{BB962C8B-B14F-4D97-AF65-F5344CB8AC3E}">
        <p14:creationId xmlns:p14="http://schemas.microsoft.com/office/powerpoint/2010/main" val="3867484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1055F-F925-C5FC-0D5A-2FED08FB98A9}"/>
            </a:ext>
          </a:extLst>
        </p:cNvPr>
        <p:cNvGrpSpPr/>
        <p:nvPr/>
      </p:nvGrpSpPr>
      <p:grpSpPr>
        <a:xfrm>
          <a:off x="0" y="0"/>
          <a:ext cx="0" cy="0"/>
          <a:chOff x="0" y="0"/>
          <a:chExt cx="0" cy="0"/>
        </a:xfrm>
      </p:grpSpPr>
      <p:pic>
        <p:nvPicPr>
          <p:cNvPr id="2" name="Imagen 1" descr="Interfaz de usuario gráfica&#10;&#10;El contenido generado por IA puede ser incorrecto.">
            <a:extLst>
              <a:ext uri="{FF2B5EF4-FFF2-40B4-BE49-F238E27FC236}">
                <a16:creationId xmlns:a16="http://schemas.microsoft.com/office/drawing/2014/main" id="{E9902FFC-1D1D-E962-3D49-9B77FEA5BD4B}"/>
              </a:ext>
            </a:extLst>
          </p:cNvPr>
          <p:cNvPicPr>
            <a:picLocks noChangeAspect="1"/>
          </p:cNvPicPr>
          <p:nvPr/>
        </p:nvPicPr>
        <p:blipFill>
          <a:blip r:embed="rId3"/>
          <a:stretch>
            <a:fillRect/>
          </a:stretch>
        </p:blipFill>
        <p:spPr>
          <a:xfrm>
            <a:off x="2070991" y="969706"/>
            <a:ext cx="4762358" cy="3602294"/>
          </a:xfrm>
          <a:prstGeom prst="rect">
            <a:avLst/>
          </a:prstGeom>
        </p:spPr>
      </p:pic>
      <p:sp>
        <p:nvSpPr>
          <p:cNvPr id="3" name="AutoShape 3">
            <a:extLst>
              <a:ext uri="{FF2B5EF4-FFF2-40B4-BE49-F238E27FC236}">
                <a16:creationId xmlns:a16="http://schemas.microsoft.com/office/drawing/2014/main" id="{361A38C1-D3F8-04C9-1B05-660B4F833684}"/>
              </a:ext>
            </a:extLst>
          </p:cNvPr>
          <p:cNvSpPr/>
          <p:nvPr/>
        </p:nvSpPr>
        <p:spPr>
          <a:xfrm>
            <a:off x="4380585" y="514350"/>
            <a:ext cx="382830" cy="85686"/>
          </a:xfrm>
          <a:prstGeom prst="rect">
            <a:avLst/>
          </a:prstGeom>
          <a:solidFill>
            <a:srgbClr val="6DC53A"/>
          </a:solidFill>
        </p:spPr>
        <p:txBody>
          <a:bodyPr/>
          <a:lstStyle/>
          <a:p>
            <a:endParaRPr lang="es-CL"/>
          </a:p>
        </p:txBody>
      </p:sp>
      <p:grpSp>
        <p:nvGrpSpPr>
          <p:cNvPr id="7" name="Group 7">
            <a:extLst>
              <a:ext uri="{FF2B5EF4-FFF2-40B4-BE49-F238E27FC236}">
                <a16:creationId xmlns:a16="http://schemas.microsoft.com/office/drawing/2014/main" id="{AF473D21-39CF-114A-5C96-CB006875BD6B}"/>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7300A3D9-7BFE-3953-5F25-298023C5DD1E}"/>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9" name="Freeform 8">
            <a:extLst>
              <a:ext uri="{FF2B5EF4-FFF2-40B4-BE49-F238E27FC236}">
                <a16:creationId xmlns:a16="http://schemas.microsoft.com/office/drawing/2014/main" id="{C8C8BDE8-8013-FAA9-628A-71EC2E3D96A8}"/>
              </a:ext>
            </a:extLst>
          </p:cNvPr>
          <p:cNvSpPr/>
          <p:nvPr/>
        </p:nvSpPr>
        <p:spPr>
          <a:xfrm>
            <a:off x="5883003" y="1530884"/>
            <a:ext cx="1404916" cy="2282089"/>
          </a:xfrm>
          <a:prstGeom prst="roundRect">
            <a:avLst/>
          </a:prstGeom>
          <a:solidFill>
            <a:srgbClr val="BAD0F6">
              <a:alpha val="84706"/>
            </a:srgbClr>
          </a:solidFill>
        </p:spPr>
        <p:txBody>
          <a:bodyPr lIns="91440" tIns="45720" rIns="91440" bIns="45720" anchor="t"/>
          <a:lstStyle/>
          <a:p>
            <a:pPr algn="ctr"/>
            <a:r>
              <a:rPr lang="es-CL" sz="1000" b="1">
                <a:ea typeface="Roboto"/>
                <a:cs typeface="Roboto"/>
              </a:rPr>
              <a:t>Obtener</a:t>
            </a:r>
            <a:r>
              <a:rPr lang="es-CL" sz="1000" b="1"/>
              <a:t> datos -&gt; </a:t>
            </a:r>
            <a:r>
              <a:rPr lang="es-CL" sz="1000" b="1" err="1"/>
              <a:t>Power</a:t>
            </a:r>
            <a:r>
              <a:rPr lang="es-CL" sz="1000" b="1"/>
              <a:t> </a:t>
            </a:r>
            <a:r>
              <a:rPr lang="es-CL" sz="1000" b="1" err="1"/>
              <a:t>Platform</a:t>
            </a:r>
            <a:r>
              <a:rPr lang="es-CL" sz="1000" b="1">
                <a:ea typeface="Roboto"/>
                <a:cs typeface="Roboto"/>
              </a:rPr>
              <a:t>:</a:t>
            </a:r>
            <a:endParaRPr lang="es-ES">
              <a:ea typeface="Roboto"/>
              <a:cs typeface="Roboto"/>
            </a:endParaRPr>
          </a:p>
          <a:p>
            <a:pPr algn="ctr"/>
            <a:endParaRPr lang="es-CL" sz="1000">
              <a:ea typeface="Roboto"/>
              <a:cs typeface="Roboto"/>
            </a:endParaRPr>
          </a:p>
          <a:p>
            <a:pPr algn="ctr"/>
            <a:r>
              <a:rPr lang="es-CL" sz="1000">
                <a:ea typeface="Roboto"/>
                <a:cs typeface="Roboto"/>
              </a:rPr>
              <a:t>Recordando</a:t>
            </a:r>
            <a:r>
              <a:rPr lang="es-CL" sz="1000"/>
              <a:t> que </a:t>
            </a:r>
            <a:r>
              <a:rPr lang="es-CL" sz="1000" err="1"/>
              <a:t>pbi</a:t>
            </a:r>
            <a:r>
              <a:rPr lang="es-CL" sz="1000"/>
              <a:t> pertenece a la suite de power platform, por ende se puede conectar a todas las herramientas de la plataforma.</a:t>
            </a:r>
            <a:endParaRPr lang="es-CL">
              <a:ea typeface="Roboto"/>
              <a:cs typeface="Roboto"/>
            </a:endParaRPr>
          </a:p>
          <a:p>
            <a:pPr algn="ctr"/>
            <a:endParaRPr lang="es-CL" sz="1000">
              <a:ea typeface="Roboto"/>
              <a:cs typeface="Roboto"/>
            </a:endParaRPr>
          </a:p>
          <a:p>
            <a:pPr algn="ctr"/>
            <a:endParaRPr lang="es-CL" sz="1000" b="1">
              <a:ea typeface="Roboto"/>
              <a:cs typeface="Roboto"/>
            </a:endParaRPr>
          </a:p>
          <a:p>
            <a:endParaRPr lang="es-CL" sz="1000" b="1">
              <a:ea typeface="Roboto"/>
              <a:cs typeface="Roboto"/>
            </a:endParaRPr>
          </a:p>
        </p:txBody>
      </p:sp>
      <p:sp>
        <p:nvSpPr>
          <p:cNvPr id="10" name="TextBox 4">
            <a:extLst>
              <a:ext uri="{FF2B5EF4-FFF2-40B4-BE49-F238E27FC236}">
                <a16:creationId xmlns:a16="http://schemas.microsoft.com/office/drawing/2014/main" id="{D30BFB50-931A-CD11-3A2A-92F5A62B3146}"/>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err="1">
                <a:solidFill>
                  <a:srgbClr val="1F3B72"/>
                </a:solidFill>
                <a:latin typeface="Roboto Slab"/>
                <a:ea typeface="Roboto Slab"/>
                <a:cs typeface="Roboto Slab"/>
              </a:rPr>
              <a:t>Importación</a:t>
            </a:r>
            <a:r>
              <a:rPr lang="en-US" sz="1900" b="1">
                <a:solidFill>
                  <a:srgbClr val="1F3B72"/>
                </a:solidFill>
                <a:latin typeface="Roboto Slab"/>
                <a:ea typeface="Roboto Slab"/>
                <a:cs typeface="Roboto Slab"/>
              </a:rPr>
              <a:t> de </a:t>
            </a:r>
            <a:r>
              <a:rPr lang="en-US" sz="1900" b="1" err="1">
                <a:solidFill>
                  <a:srgbClr val="1F3B72"/>
                </a:solidFill>
                <a:latin typeface="Roboto Slab"/>
                <a:ea typeface="Roboto Slab"/>
                <a:cs typeface="Roboto Slab"/>
              </a:rPr>
              <a:t>datos</a:t>
            </a:r>
          </a:p>
        </p:txBody>
      </p:sp>
    </p:spTree>
    <p:extLst>
      <p:ext uri="{BB962C8B-B14F-4D97-AF65-F5344CB8AC3E}">
        <p14:creationId xmlns:p14="http://schemas.microsoft.com/office/powerpoint/2010/main" val="1838808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92B1B-D116-EA48-87AA-A99DE7778F4B}"/>
            </a:ext>
          </a:extLst>
        </p:cNvPr>
        <p:cNvGrpSpPr/>
        <p:nvPr/>
      </p:nvGrpSpPr>
      <p:grpSpPr>
        <a:xfrm>
          <a:off x="0" y="0"/>
          <a:ext cx="0" cy="0"/>
          <a:chOff x="0" y="0"/>
          <a:chExt cx="0" cy="0"/>
        </a:xfrm>
      </p:grpSpPr>
      <p:pic>
        <p:nvPicPr>
          <p:cNvPr id="2" name="Imagen 1" descr="Interfaz de usuario gráfica, Tabla&#10;&#10;El contenido generado por IA puede ser incorrecto.">
            <a:extLst>
              <a:ext uri="{FF2B5EF4-FFF2-40B4-BE49-F238E27FC236}">
                <a16:creationId xmlns:a16="http://schemas.microsoft.com/office/drawing/2014/main" id="{1C01B713-DA69-9191-745A-5F4F6AA941C8}"/>
              </a:ext>
            </a:extLst>
          </p:cNvPr>
          <p:cNvPicPr>
            <a:picLocks noChangeAspect="1"/>
          </p:cNvPicPr>
          <p:nvPr/>
        </p:nvPicPr>
        <p:blipFill>
          <a:blip r:embed="rId3"/>
          <a:stretch>
            <a:fillRect/>
          </a:stretch>
        </p:blipFill>
        <p:spPr>
          <a:xfrm>
            <a:off x="2050450" y="969706"/>
            <a:ext cx="4574839" cy="3443749"/>
          </a:xfrm>
          <a:prstGeom prst="rect">
            <a:avLst/>
          </a:prstGeom>
        </p:spPr>
      </p:pic>
      <p:sp>
        <p:nvSpPr>
          <p:cNvPr id="3" name="AutoShape 3">
            <a:extLst>
              <a:ext uri="{FF2B5EF4-FFF2-40B4-BE49-F238E27FC236}">
                <a16:creationId xmlns:a16="http://schemas.microsoft.com/office/drawing/2014/main" id="{C67B890E-427A-3187-CC63-295F1C5C1066}"/>
              </a:ext>
            </a:extLst>
          </p:cNvPr>
          <p:cNvSpPr/>
          <p:nvPr/>
        </p:nvSpPr>
        <p:spPr>
          <a:xfrm>
            <a:off x="4380585" y="514350"/>
            <a:ext cx="382830" cy="85686"/>
          </a:xfrm>
          <a:prstGeom prst="rect">
            <a:avLst/>
          </a:prstGeom>
          <a:solidFill>
            <a:srgbClr val="6DC53A"/>
          </a:solidFill>
        </p:spPr>
        <p:txBody>
          <a:bodyPr/>
          <a:lstStyle/>
          <a:p>
            <a:endParaRPr lang="es-CL"/>
          </a:p>
        </p:txBody>
      </p:sp>
      <p:grpSp>
        <p:nvGrpSpPr>
          <p:cNvPr id="7" name="Group 7">
            <a:extLst>
              <a:ext uri="{FF2B5EF4-FFF2-40B4-BE49-F238E27FC236}">
                <a16:creationId xmlns:a16="http://schemas.microsoft.com/office/drawing/2014/main" id="{A5AB935A-3730-4B5B-4F80-1C07870E32F7}"/>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9DD23C8B-A811-D65A-01D6-728D4D1A6449}"/>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9" name="Freeform 8">
            <a:extLst>
              <a:ext uri="{FF2B5EF4-FFF2-40B4-BE49-F238E27FC236}">
                <a16:creationId xmlns:a16="http://schemas.microsoft.com/office/drawing/2014/main" id="{6A3310D9-83DF-2254-12FC-C571F2107BA7}"/>
              </a:ext>
            </a:extLst>
          </p:cNvPr>
          <p:cNvSpPr/>
          <p:nvPr/>
        </p:nvSpPr>
        <p:spPr>
          <a:xfrm>
            <a:off x="5923561" y="1788981"/>
            <a:ext cx="1404916" cy="2282089"/>
          </a:xfrm>
          <a:prstGeom prst="roundRect">
            <a:avLst/>
          </a:prstGeom>
          <a:solidFill>
            <a:srgbClr val="BAD0F6">
              <a:alpha val="84706"/>
            </a:srgbClr>
          </a:solidFill>
        </p:spPr>
        <p:txBody>
          <a:bodyPr lIns="91440" tIns="45720" rIns="91440" bIns="45720" anchor="t"/>
          <a:lstStyle/>
          <a:p>
            <a:pPr algn="ctr"/>
            <a:r>
              <a:rPr lang="es-CL" sz="1000" b="1">
                <a:ea typeface="Roboto"/>
                <a:cs typeface="Roboto"/>
              </a:rPr>
              <a:t>Obtener</a:t>
            </a:r>
            <a:r>
              <a:rPr lang="es-CL" sz="1000" b="1"/>
              <a:t> datos -&gt; Azure </a:t>
            </a:r>
            <a:r>
              <a:rPr lang="es-CL" sz="1000" b="1">
                <a:ea typeface="Roboto"/>
                <a:cs typeface="Roboto"/>
              </a:rPr>
              <a:t>:</a:t>
            </a:r>
            <a:endParaRPr lang="es-ES">
              <a:ea typeface="Roboto"/>
              <a:cs typeface="Roboto"/>
            </a:endParaRPr>
          </a:p>
          <a:p>
            <a:pPr algn="ctr"/>
            <a:endParaRPr lang="es-CL" sz="1000">
              <a:ea typeface="Roboto"/>
              <a:cs typeface="Roboto"/>
            </a:endParaRPr>
          </a:p>
          <a:p>
            <a:pPr algn="ctr"/>
            <a:r>
              <a:rPr lang="es-CL" sz="1000">
                <a:ea typeface="Roboto"/>
                <a:cs typeface="Roboto"/>
              </a:rPr>
              <a:t>Conexiones</a:t>
            </a:r>
            <a:r>
              <a:rPr lang="es-CL" sz="1000"/>
              <a:t> a azure de microsoft.</a:t>
            </a:r>
            <a:endParaRPr lang="es-CL"/>
          </a:p>
          <a:p>
            <a:pPr algn="ctr"/>
            <a:endParaRPr lang="es-CL" sz="1000">
              <a:ea typeface="Roboto"/>
              <a:cs typeface="Roboto"/>
            </a:endParaRPr>
          </a:p>
          <a:p>
            <a:pPr algn="ctr"/>
            <a:endParaRPr lang="es-CL" sz="1000" b="1">
              <a:ea typeface="Roboto"/>
              <a:cs typeface="Roboto"/>
            </a:endParaRPr>
          </a:p>
          <a:p>
            <a:endParaRPr lang="es-CL" sz="1000" b="1">
              <a:ea typeface="Roboto"/>
              <a:cs typeface="Roboto"/>
            </a:endParaRPr>
          </a:p>
        </p:txBody>
      </p:sp>
      <p:sp>
        <p:nvSpPr>
          <p:cNvPr id="10" name="TextBox 4">
            <a:extLst>
              <a:ext uri="{FF2B5EF4-FFF2-40B4-BE49-F238E27FC236}">
                <a16:creationId xmlns:a16="http://schemas.microsoft.com/office/drawing/2014/main" id="{29F208D1-0A67-216F-BAF9-DDE9E1E39926}"/>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err="1">
                <a:solidFill>
                  <a:srgbClr val="1F3B72"/>
                </a:solidFill>
                <a:latin typeface="Roboto Slab"/>
                <a:ea typeface="Roboto Slab"/>
                <a:cs typeface="Roboto Slab"/>
              </a:rPr>
              <a:t>Importación</a:t>
            </a:r>
            <a:r>
              <a:rPr lang="en-US" sz="1900" b="1">
                <a:solidFill>
                  <a:srgbClr val="1F3B72"/>
                </a:solidFill>
                <a:latin typeface="Roboto Slab"/>
                <a:ea typeface="Roboto Slab"/>
                <a:cs typeface="Roboto Slab"/>
              </a:rPr>
              <a:t> de </a:t>
            </a:r>
            <a:r>
              <a:rPr lang="en-US" sz="1900" b="1" err="1">
                <a:solidFill>
                  <a:srgbClr val="1F3B72"/>
                </a:solidFill>
                <a:latin typeface="Roboto Slab"/>
                <a:ea typeface="Roboto Slab"/>
                <a:cs typeface="Roboto Slab"/>
              </a:rPr>
              <a:t>datos</a:t>
            </a:r>
          </a:p>
        </p:txBody>
      </p:sp>
    </p:spTree>
    <p:extLst>
      <p:ext uri="{BB962C8B-B14F-4D97-AF65-F5344CB8AC3E}">
        <p14:creationId xmlns:p14="http://schemas.microsoft.com/office/powerpoint/2010/main" val="12047272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8FEC5-ADAC-99AE-CFB6-3E93EBD2DE1E}"/>
            </a:ext>
          </a:extLst>
        </p:cNvPr>
        <p:cNvGrpSpPr/>
        <p:nvPr/>
      </p:nvGrpSpPr>
      <p:grpSpPr>
        <a:xfrm>
          <a:off x="0" y="0"/>
          <a:ext cx="0" cy="0"/>
          <a:chOff x="0" y="0"/>
          <a:chExt cx="0" cy="0"/>
        </a:xfrm>
      </p:grpSpPr>
      <p:sp>
        <p:nvSpPr>
          <p:cNvPr id="3" name="AutoShape 3">
            <a:extLst>
              <a:ext uri="{FF2B5EF4-FFF2-40B4-BE49-F238E27FC236}">
                <a16:creationId xmlns:a16="http://schemas.microsoft.com/office/drawing/2014/main" id="{860B0D1E-103C-3E25-D32C-BB12EBDAD48E}"/>
              </a:ext>
            </a:extLst>
          </p:cNvPr>
          <p:cNvSpPr/>
          <p:nvPr/>
        </p:nvSpPr>
        <p:spPr>
          <a:xfrm>
            <a:off x="4380585" y="514350"/>
            <a:ext cx="382830" cy="85686"/>
          </a:xfrm>
          <a:prstGeom prst="rect">
            <a:avLst/>
          </a:prstGeom>
          <a:solidFill>
            <a:srgbClr val="6DC53A"/>
          </a:solidFill>
        </p:spPr>
        <p:txBody>
          <a:bodyPr/>
          <a:lstStyle/>
          <a:p>
            <a:endParaRPr lang="es-CL"/>
          </a:p>
        </p:txBody>
      </p:sp>
      <p:grpSp>
        <p:nvGrpSpPr>
          <p:cNvPr id="7" name="Group 7">
            <a:extLst>
              <a:ext uri="{FF2B5EF4-FFF2-40B4-BE49-F238E27FC236}">
                <a16:creationId xmlns:a16="http://schemas.microsoft.com/office/drawing/2014/main" id="{146817C9-B75E-5B7F-5850-0D1B76237444}"/>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A3267EE5-14F6-E9CD-311C-A6A3A2AA211A}"/>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TextBox 4">
            <a:extLst>
              <a:ext uri="{FF2B5EF4-FFF2-40B4-BE49-F238E27FC236}">
                <a16:creationId xmlns:a16="http://schemas.microsoft.com/office/drawing/2014/main" id="{F8E6E157-CB8F-E0BC-8D1C-72BCE5FC6773}"/>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err="1">
                <a:solidFill>
                  <a:srgbClr val="1F3B72"/>
                </a:solidFill>
                <a:latin typeface="Roboto Slab"/>
                <a:ea typeface="Roboto Slab"/>
                <a:cs typeface="Roboto Slab"/>
              </a:rPr>
              <a:t>Importación</a:t>
            </a:r>
            <a:r>
              <a:rPr lang="en-US" sz="1900" b="1">
                <a:solidFill>
                  <a:srgbClr val="1F3B72"/>
                </a:solidFill>
                <a:latin typeface="Roboto Slab"/>
                <a:ea typeface="Roboto Slab"/>
                <a:cs typeface="Roboto Slab"/>
              </a:rPr>
              <a:t> de </a:t>
            </a:r>
            <a:r>
              <a:rPr lang="en-US" sz="1900" b="1" err="1">
                <a:solidFill>
                  <a:srgbClr val="1F3B72"/>
                </a:solidFill>
                <a:latin typeface="Roboto Slab"/>
                <a:ea typeface="Roboto Slab"/>
                <a:cs typeface="Roboto Slab"/>
              </a:rPr>
              <a:t>datos</a:t>
            </a:r>
          </a:p>
        </p:txBody>
      </p:sp>
      <p:pic>
        <p:nvPicPr>
          <p:cNvPr id="2" name="Imagen 1" descr="Interfaz de usuario gráfica, Aplicación&#10;&#10;El contenido generado por IA puede ser incorrecto.">
            <a:extLst>
              <a:ext uri="{FF2B5EF4-FFF2-40B4-BE49-F238E27FC236}">
                <a16:creationId xmlns:a16="http://schemas.microsoft.com/office/drawing/2014/main" id="{1D8B824C-26C9-68F4-4B7E-6A771AB3DA68}"/>
              </a:ext>
            </a:extLst>
          </p:cNvPr>
          <p:cNvPicPr>
            <a:picLocks noChangeAspect="1"/>
          </p:cNvPicPr>
          <p:nvPr/>
        </p:nvPicPr>
        <p:blipFill>
          <a:blip r:embed="rId3"/>
          <a:stretch>
            <a:fillRect/>
          </a:stretch>
        </p:blipFill>
        <p:spPr>
          <a:xfrm>
            <a:off x="1872865" y="1120877"/>
            <a:ext cx="4376946" cy="3314701"/>
          </a:xfrm>
          <a:prstGeom prst="rect">
            <a:avLst/>
          </a:prstGeom>
        </p:spPr>
      </p:pic>
      <p:sp>
        <p:nvSpPr>
          <p:cNvPr id="9" name="Freeform 8">
            <a:extLst>
              <a:ext uri="{FF2B5EF4-FFF2-40B4-BE49-F238E27FC236}">
                <a16:creationId xmlns:a16="http://schemas.microsoft.com/office/drawing/2014/main" id="{01AE26BD-5FBF-08CA-D93E-A91FFE23C136}"/>
              </a:ext>
            </a:extLst>
          </p:cNvPr>
          <p:cNvSpPr/>
          <p:nvPr/>
        </p:nvSpPr>
        <p:spPr>
          <a:xfrm>
            <a:off x="5883003" y="1530884"/>
            <a:ext cx="1404916" cy="2282089"/>
          </a:xfrm>
          <a:prstGeom prst="roundRect">
            <a:avLst/>
          </a:prstGeom>
          <a:solidFill>
            <a:srgbClr val="BAD0F6">
              <a:alpha val="84706"/>
            </a:srgbClr>
          </a:solidFill>
        </p:spPr>
        <p:txBody>
          <a:bodyPr lIns="91440" tIns="45720" rIns="91440" bIns="45720" anchor="t"/>
          <a:lstStyle/>
          <a:p>
            <a:pPr algn="ctr"/>
            <a:r>
              <a:rPr lang="es-CL" sz="1000" b="1">
                <a:ea typeface="Roboto"/>
                <a:cs typeface="Roboto"/>
              </a:rPr>
              <a:t>Obtener</a:t>
            </a:r>
            <a:r>
              <a:rPr lang="es-CL" sz="1000" b="1"/>
              <a:t> datos -&gt; Servicios </a:t>
            </a:r>
            <a:r>
              <a:rPr lang="es-CL" sz="1000" b="1">
                <a:ea typeface="Roboto"/>
                <a:cs typeface="Roboto"/>
              </a:rPr>
              <a:t>en línea:</a:t>
            </a:r>
            <a:endParaRPr lang="es-ES">
              <a:ea typeface="Roboto"/>
              <a:cs typeface="Roboto"/>
            </a:endParaRPr>
          </a:p>
          <a:p>
            <a:pPr algn="ctr"/>
            <a:endParaRPr lang="es-CL" sz="1000">
              <a:ea typeface="Roboto"/>
              <a:cs typeface="Roboto"/>
            </a:endParaRPr>
          </a:p>
          <a:p>
            <a:pPr algn="ctr"/>
            <a:endParaRPr lang="es-CL" sz="1000">
              <a:ea typeface="Roboto"/>
              <a:cs typeface="Roboto"/>
            </a:endParaRPr>
          </a:p>
          <a:p>
            <a:pPr algn="ctr"/>
            <a:endParaRPr lang="es-CL" sz="1000" b="1">
              <a:ea typeface="Roboto"/>
              <a:cs typeface="Roboto"/>
            </a:endParaRPr>
          </a:p>
          <a:p>
            <a:endParaRPr lang="es-CL" sz="1000" b="1">
              <a:ea typeface="Roboto"/>
              <a:cs typeface="Roboto"/>
            </a:endParaRPr>
          </a:p>
        </p:txBody>
      </p:sp>
    </p:spTree>
    <p:extLst>
      <p:ext uri="{BB962C8B-B14F-4D97-AF65-F5344CB8AC3E}">
        <p14:creationId xmlns:p14="http://schemas.microsoft.com/office/powerpoint/2010/main" val="3398113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F0F7E-8848-27F8-7BBD-A7C95336ED0F}"/>
            </a:ext>
          </a:extLst>
        </p:cNvPr>
        <p:cNvGrpSpPr/>
        <p:nvPr/>
      </p:nvGrpSpPr>
      <p:grpSpPr>
        <a:xfrm>
          <a:off x="0" y="0"/>
          <a:ext cx="0" cy="0"/>
          <a:chOff x="0" y="0"/>
          <a:chExt cx="0" cy="0"/>
        </a:xfrm>
      </p:grpSpPr>
      <p:pic>
        <p:nvPicPr>
          <p:cNvPr id="2" name="Imagen 1" descr="Interfaz de usuario gráfica, Aplicación&#10;&#10;El contenido generado por IA puede ser incorrecto.">
            <a:extLst>
              <a:ext uri="{FF2B5EF4-FFF2-40B4-BE49-F238E27FC236}">
                <a16:creationId xmlns:a16="http://schemas.microsoft.com/office/drawing/2014/main" id="{5036F000-691F-D11C-1ABE-278540DBABAF}"/>
              </a:ext>
            </a:extLst>
          </p:cNvPr>
          <p:cNvPicPr>
            <a:picLocks noChangeAspect="1"/>
          </p:cNvPicPr>
          <p:nvPr/>
        </p:nvPicPr>
        <p:blipFill>
          <a:blip r:embed="rId3"/>
          <a:stretch>
            <a:fillRect/>
          </a:stretch>
        </p:blipFill>
        <p:spPr>
          <a:xfrm>
            <a:off x="1849805" y="969706"/>
            <a:ext cx="4758589" cy="3587546"/>
          </a:xfrm>
          <a:prstGeom prst="rect">
            <a:avLst/>
          </a:prstGeom>
        </p:spPr>
      </p:pic>
      <p:sp>
        <p:nvSpPr>
          <p:cNvPr id="3" name="AutoShape 3">
            <a:extLst>
              <a:ext uri="{FF2B5EF4-FFF2-40B4-BE49-F238E27FC236}">
                <a16:creationId xmlns:a16="http://schemas.microsoft.com/office/drawing/2014/main" id="{2998B3D2-85C5-12E3-0D4E-B53F630D5865}"/>
              </a:ext>
            </a:extLst>
          </p:cNvPr>
          <p:cNvSpPr/>
          <p:nvPr/>
        </p:nvSpPr>
        <p:spPr>
          <a:xfrm>
            <a:off x="4380585" y="514350"/>
            <a:ext cx="382830" cy="85686"/>
          </a:xfrm>
          <a:prstGeom prst="rect">
            <a:avLst/>
          </a:prstGeom>
          <a:solidFill>
            <a:srgbClr val="6DC53A"/>
          </a:solidFill>
        </p:spPr>
        <p:txBody>
          <a:bodyPr/>
          <a:lstStyle/>
          <a:p>
            <a:endParaRPr lang="es-CL"/>
          </a:p>
        </p:txBody>
      </p:sp>
      <p:grpSp>
        <p:nvGrpSpPr>
          <p:cNvPr id="7" name="Group 7">
            <a:extLst>
              <a:ext uri="{FF2B5EF4-FFF2-40B4-BE49-F238E27FC236}">
                <a16:creationId xmlns:a16="http://schemas.microsoft.com/office/drawing/2014/main" id="{CFB9DB2D-7459-EED5-53A1-149C6A31866A}"/>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8F9A9A1D-8AA5-CC5A-C4B7-09085AA7FEDE}"/>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9" name="Freeform 8">
            <a:extLst>
              <a:ext uri="{FF2B5EF4-FFF2-40B4-BE49-F238E27FC236}">
                <a16:creationId xmlns:a16="http://schemas.microsoft.com/office/drawing/2014/main" id="{281BDE24-E98C-7C28-8045-27DE8CB54D20}"/>
              </a:ext>
            </a:extLst>
          </p:cNvPr>
          <p:cNvSpPr/>
          <p:nvPr/>
        </p:nvSpPr>
        <p:spPr>
          <a:xfrm>
            <a:off x="5883003" y="1530884"/>
            <a:ext cx="1404916" cy="2282089"/>
          </a:xfrm>
          <a:prstGeom prst="roundRect">
            <a:avLst/>
          </a:prstGeom>
          <a:solidFill>
            <a:srgbClr val="BAD0F6">
              <a:alpha val="84706"/>
            </a:srgbClr>
          </a:solidFill>
        </p:spPr>
        <p:txBody>
          <a:bodyPr lIns="91440" tIns="45720" rIns="91440" bIns="45720" anchor="t"/>
          <a:lstStyle/>
          <a:p>
            <a:pPr algn="ctr"/>
            <a:r>
              <a:rPr lang="es-CL" sz="1000" b="1">
                <a:ea typeface="Roboto"/>
                <a:cs typeface="Roboto"/>
              </a:rPr>
              <a:t>Obtener</a:t>
            </a:r>
            <a:r>
              <a:rPr lang="es-CL" sz="1000" b="1"/>
              <a:t> datos -&gt; Otros</a:t>
            </a:r>
            <a:r>
              <a:rPr lang="es-CL" sz="1000" b="1">
                <a:ea typeface="Roboto"/>
                <a:cs typeface="Roboto"/>
              </a:rPr>
              <a:t> :</a:t>
            </a:r>
            <a:endParaRPr lang="es-ES">
              <a:ea typeface="Roboto"/>
              <a:cs typeface="Roboto"/>
            </a:endParaRPr>
          </a:p>
          <a:p>
            <a:pPr algn="ctr"/>
            <a:endParaRPr lang="es-CL" sz="1000">
              <a:ea typeface="Roboto"/>
              <a:cs typeface="Roboto"/>
            </a:endParaRPr>
          </a:p>
          <a:p>
            <a:pPr algn="ctr"/>
            <a:endParaRPr lang="es-CL" sz="1000">
              <a:ea typeface="Roboto"/>
              <a:cs typeface="Roboto"/>
            </a:endParaRPr>
          </a:p>
          <a:p>
            <a:pPr algn="ctr"/>
            <a:endParaRPr lang="es-CL" sz="1000" b="1">
              <a:ea typeface="Roboto"/>
              <a:cs typeface="Roboto"/>
            </a:endParaRPr>
          </a:p>
          <a:p>
            <a:endParaRPr lang="es-CL" sz="1000" b="1">
              <a:ea typeface="Roboto"/>
              <a:cs typeface="Roboto"/>
            </a:endParaRPr>
          </a:p>
        </p:txBody>
      </p:sp>
      <p:sp>
        <p:nvSpPr>
          <p:cNvPr id="10" name="TextBox 4">
            <a:extLst>
              <a:ext uri="{FF2B5EF4-FFF2-40B4-BE49-F238E27FC236}">
                <a16:creationId xmlns:a16="http://schemas.microsoft.com/office/drawing/2014/main" id="{48E505DD-D615-009E-7108-AF157F2167A0}"/>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err="1">
                <a:solidFill>
                  <a:srgbClr val="1F3B72"/>
                </a:solidFill>
                <a:latin typeface="Roboto Slab"/>
                <a:ea typeface="Roboto Slab"/>
                <a:cs typeface="Roboto Slab"/>
              </a:rPr>
              <a:t>Importación</a:t>
            </a:r>
            <a:r>
              <a:rPr lang="en-US" sz="1900" b="1">
                <a:solidFill>
                  <a:srgbClr val="1F3B72"/>
                </a:solidFill>
                <a:latin typeface="Roboto Slab"/>
                <a:ea typeface="Roboto Slab"/>
                <a:cs typeface="Roboto Slab"/>
              </a:rPr>
              <a:t> de </a:t>
            </a:r>
            <a:r>
              <a:rPr lang="en-US" sz="1900" b="1" err="1">
                <a:solidFill>
                  <a:srgbClr val="1F3B72"/>
                </a:solidFill>
                <a:latin typeface="Roboto Slab"/>
                <a:ea typeface="Roboto Slab"/>
                <a:cs typeface="Roboto Slab"/>
              </a:rPr>
              <a:t>datos</a:t>
            </a:r>
          </a:p>
        </p:txBody>
      </p:sp>
    </p:spTree>
    <p:extLst>
      <p:ext uri="{BB962C8B-B14F-4D97-AF65-F5344CB8AC3E}">
        <p14:creationId xmlns:p14="http://schemas.microsoft.com/office/powerpoint/2010/main" val="2583438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380586" y="672314"/>
            <a:ext cx="382830" cy="85686"/>
          </a:xfrm>
          <a:prstGeom prst="rect">
            <a:avLst/>
          </a:prstGeom>
          <a:solidFill>
            <a:srgbClr val="6DC53A"/>
          </a:solidFill>
        </p:spPr>
        <p:txBody>
          <a:bodyPr/>
          <a:lstStyle/>
          <a:p>
            <a:endParaRPr lang="es-CL"/>
          </a:p>
        </p:txBody>
      </p:sp>
      <p:sp>
        <p:nvSpPr>
          <p:cNvPr id="3" name="TextBox 3"/>
          <p:cNvSpPr txBox="1"/>
          <p:nvPr/>
        </p:nvSpPr>
        <p:spPr>
          <a:xfrm>
            <a:off x="1081362" y="872112"/>
            <a:ext cx="6981277" cy="307777"/>
          </a:xfrm>
          <a:prstGeom prst="rect">
            <a:avLst/>
          </a:prstGeom>
        </p:spPr>
        <p:txBody>
          <a:bodyPr lIns="0" tIns="0" rIns="0" bIns="0" rtlCol="0" anchor="t">
            <a:spAutoFit/>
          </a:bodyPr>
          <a:lstStyle/>
          <a:p>
            <a:pPr algn="ctr">
              <a:lnSpc>
                <a:spcPts val="2350"/>
              </a:lnSpc>
            </a:pPr>
            <a:r>
              <a:rPr lang="en-US" sz="2350" spc="70">
                <a:solidFill>
                  <a:srgbClr val="1F3B72"/>
                </a:solidFill>
                <a:latin typeface="+mj-lt"/>
              </a:rPr>
              <a:t>Clase 2</a:t>
            </a:r>
            <a:endParaRPr lang="en-US" sz="2350" spc="70">
              <a:solidFill>
                <a:srgbClr val="1F3B72"/>
              </a:solidFill>
              <a:latin typeface="+mj-lt"/>
              <a:ea typeface="Roboto Slab"/>
              <a:cs typeface="Roboto Slab"/>
            </a:endParaRPr>
          </a:p>
        </p:txBody>
      </p:sp>
      <p:sp>
        <p:nvSpPr>
          <p:cNvPr id="7" name="TextBox 7"/>
          <p:cNvSpPr txBox="1"/>
          <p:nvPr/>
        </p:nvSpPr>
        <p:spPr>
          <a:xfrm>
            <a:off x="946699" y="1716252"/>
            <a:ext cx="7357471" cy="1631216"/>
          </a:xfrm>
          <a:prstGeom prst="rect">
            <a:avLst/>
          </a:prstGeom>
        </p:spPr>
        <p:txBody>
          <a:bodyPr wrap="square" lIns="0" tIns="0" rIns="0" bIns="0" rtlCol="0" anchor="t">
            <a:spAutoFit/>
          </a:bodyPr>
          <a:lstStyle/>
          <a:p>
            <a:pPr marL="171450" indent="-171450">
              <a:lnSpc>
                <a:spcPct val="150000"/>
              </a:lnSpc>
              <a:buFont typeface="Arial"/>
              <a:buChar char="•"/>
            </a:pPr>
            <a:endParaRPr lang="en-US" sz="1200">
              <a:solidFill>
                <a:srgbClr val="253656"/>
              </a:solidFill>
              <a:latin typeface="Roboto"/>
              <a:ea typeface="Roboto"/>
              <a:cs typeface="Roboto"/>
            </a:endParaRPr>
          </a:p>
          <a:p>
            <a:pPr marL="171450" indent="-171450">
              <a:lnSpc>
                <a:spcPct val="150000"/>
              </a:lnSpc>
              <a:buFont typeface="Arial"/>
              <a:buChar char="•"/>
            </a:pPr>
            <a:r>
              <a:rPr lang="en-US" sz="1200" dirty="0" err="1">
                <a:solidFill>
                  <a:srgbClr val="253656"/>
                </a:solidFill>
                <a:latin typeface="Roboto"/>
                <a:ea typeface="Roboto"/>
                <a:cs typeface="Roboto"/>
              </a:rPr>
              <a:t>Tipos</a:t>
            </a:r>
            <a:r>
              <a:rPr lang="en-US" sz="1200" dirty="0">
                <a:solidFill>
                  <a:srgbClr val="253656"/>
                </a:solidFill>
                <a:latin typeface="Roboto"/>
                <a:ea typeface="Roboto"/>
                <a:cs typeface="Roboto"/>
              </a:rPr>
              <a:t> de </a:t>
            </a:r>
            <a:r>
              <a:rPr lang="en-US" sz="1200" dirty="0" err="1">
                <a:solidFill>
                  <a:srgbClr val="253656"/>
                </a:solidFill>
                <a:latin typeface="Roboto"/>
                <a:ea typeface="Roboto"/>
                <a:cs typeface="Roboto"/>
              </a:rPr>
              <a:t>fuentes</a:t>
            </a:r>
            <a:r>
              <a:rPr lang="en-US" sz="1200" dirty="0">
                <a:solidFill>
                  <a:srgbClr val="253656"/>
                </a:solidFill>
                <a:latin typeface="Roboto"/>
                <a:ea typeface="Roboto"/>
                <a:cs typeface="Roboto"/>
              </a:rPr>
              <a:t> de </a:t>
            </a:r>
            <a:r>
              <a:rPr lang="en-US" sz="1200" dirty="0" err="1">
                <a:solidFill>
                  <a:srgbClr val="253656"/>
                </a:solidFill>
                <a:latin typeface="Roboto"/>
                <a:ea typeface="Roboto"/>
                <a:cs typeface="Roboto"/>
              </a:rPr>
              <a:t>datos</a:t>
            </a:r>
            <a:r>
              <a:rPr lang="en-US" sz="1200" dirty="0">
                <a:solidFill>
                  <a:srgbClr val="253656"/>
                </a:solidFill>
                <a:latin typeface="Roboto"/>
                <a:ea typeface="Roboto"/>
                <a:cs typeface="Roboto"/>
              </a:rPr>
              <a:t> compatibles</a:t>
            </a:r>
          </a:p>
          <a:p>
            <a:pPr marL="171450" indent="-171450">
              <a:lnSpc>
                <a:spcPct val="150000"/>
              </a:lnSpc>
              <a:buFont typeface="Arial"/>
              <a:buChar char="•"/>
            </a:pPr>
            <a:r>
              <a:rPr lang="en-US" sz="1200" dirty="0" err="1">
                <a:solidFill>
                  <a:srgbClr val="253656"/>
                </a:solidFill>
                <a:latin typeface="Roboto"/>
                <a:ea typeface="Roboto"/>
                <a:cs typeface="Roboto"/>
              </a:rPr>
              <a:t>Importación</a:t>
            </a:r>
            <a:r>
              <a:rPr lang="en-US" sz="1200" dirty="0">
                <a:solidFill>
                  <a:srgbClr val="253656"/>
                </a:solidFill>
                <a:latin typeface="Roboto"/>
                <a:ea typeface="Roboto"/>
                <a:cs typeface="Roboto"/>
              </a:rPr>
              <a:t> de </a:t>
            </a:r>
            <a:r>
              <a:rPr lang="en-US" sz="1200" dirty="0" err="1">
                <a:solidFill>
                  <a:srgbClr val="253656"/>
                </a:solidFill>
                <a:latin typeface="Roboto"/>
                <a:ea typeface="Roboto"/>
                <a:cs typeface="Roboto"/>
              </a:rPr>
              <a:t>datos</a:t>
            </a:r>
            <a:r>
              <a:rPr lang="en-US" sz="1200" dirty="0">
                <a:solidFill>
                  <a:srgbClr val="253656"/>
                </a:solidFill>
                <a:latin typeface="Roboto"/>
                <a:ea typeface="Roboto"/>
                <a:cs typeface="Roboto"/>
              </a:rPr>
              <a:t>: Excel, CSV, </a:t>
            </a:r>
            <a:r>
              <a:rPr lang="en-US" sz="1200" dirty="0" err="1">
                <a:solidFill>
                  <a:srgbClr val="253656"/>
                </a:solidFill>
                <a:latin typeface="Roboto"/>
                <a:ea typeface="Roboto"/>
                <a:cs typeface="Roboto"/>
              </a:rPr>
              <a:t>otras</a:t>
            </a:r>
            <a:r>
              <a:rPr lang="en-US" sz="1200" dirty="0">
                <a:solidFill>
                  <a:srgbClr val="253656"/>
                </a:solidFill>
                <a:latin typeface="Roboto"/>
                <a:ea typeface="Roboto"/>
                <a:cs typeface="Roboto"/>
              </a:rPr>
              <a:t> </a:t>
            </a:r>
            <a:r>
              <a:rPr lang="en-US" sz="1200" dirty="0" err="1">
                <a:solidFill>
                  <a:srgbClr val="253656"/>
                </a:solidFill>
                <a:latin typeface="Roboto"/>
                <a:ea typeface="Roboto"/>
                <a:cs typeface="Roboto"/>
              </a:rPr>
              <a:t>fuentes</a:t>
            </a:r>
            <a:endParaRPr lang="en-US" sz="1200" dirty="0">
              <a:solidFill>
                <a:srgbClr val="253656"/>
              </a:solidFill>
              <a:latin typeface="Roboto"/>
              <a:ea typeface="Roboto"/>
              <a:cs typeface="Roboto"/>
            </a:endParaRPr>
          </a:p>
          <a:p>
            <a:pPr marL="171450" indent="-171450">
              <a:lnSpc>
                <a:spcPct val="150000"/>
              </a:lnSpc>
              <a:buFont typeface="Arial"/>
              <a:buChar char="•"/>
            </a:pPr>
            <a:r>
              <a:rPr lang="en-US" sz="1200" dirty="0">
                <a:solidFill>
                  <a:srgbClr val="253656"/>
                </a:solidFill>
                <a:latin typeface="Roboto"/>
                <a:ea typeface="Roboto"/>
                <a:cs typeface="Roboto"/>
              </a:rPr>
              <a:t>Editor de Power Query: </a:t>
            </a:r>
            <a:r>
              <a:rPr lang="en-US" sz="1200" dirty="0" err="1">
                <a:solidFill>
                  <a:srgbClr val="253656"/>
                </a:solidFill>
                <a:latin typeface="Roboto"/>
                <a:ea typeface="Roboto"/>
                <a:cs typeface="Roboto"/>
              </a:rPr>
              <a:t>interfaz</a:t>
            </a:r>
            <a:r>
              <a:rPr lang="en-US" sz="1200" dirty="0">
                <a:solidFill>
                  <a:srgbClr val="253656"/>
                </a:solidFill>
                <a:latin typeface="Roboto"/>
                <a:ea typeface="Roboto"/>
                <a:cs typeface="Roboto"/>
              </a:rPr>
              <a:t> y </a:t>
            </a:r>
            <a:r>
              <a:rPr lang="en-US" sz="1200" dirty="0" err="1">
                <a:solidFill>
                  <a:srgbClr val="253656"/>
                </a:solidFill>
                <a:latin typeface="Roboto"/>
                <a:ea typeface="Roboto"/>
                <a:cs typeface="Roboto"/>
              </a:rPr>
              <a:t>funcionalidades</a:t>
            </a:r>
            <a:r>
              <a:rPr lang="en-US" sz="1200" dirty="0">
                <a:solidFill>
                  <a:srgbClr val="253656"/>
                </a:solidFill>
                <a:latin typeface="Roboto"/>
                <a:ea typeface="Roboto"/>
                <a:cs typeface="Roboto"/>
              </a:rPr>
              <a:t> </a:t>
            </a:r>
            <a:r>
              <a:rPr lang="en-US" sz="1200" dirty="0" err="1">
                <a:solidFill>
                  <a:srgbClr val="253656"/>
                </a:solidFill>
                <a:latin typeface="Roboto"/>
                <a:ea typeface="Roboto"/>
                <a:cs typeface="Roboto"/>
              </a:rPr>
              <a:t>principales</a:t>
            </a:r>
            <a:endParaRPr lang="en-US" sz="1200" dirty="0" err="1">
              <a:ea typeface="Roboto"/>
              <a:cs typeface="Roboto"/>
            </a:endParaRPr>
          </a:p>
          <a:p>
            <a:pPr marL="171450" indent="-171450">
              <a:lnSpc>
                <a:spcPct val="150000"/>
              </a:lnSpc>
              <a:buFont typeface="Arial"/>
              <a:buChar char="•"/>
            </a:pPr>
            <a:r>
              <a:rPr lang="en-US" sz="1200" dirty="0" err="1">
                <a:solidFill>
                  <a:srgbClr val="253656"/>
                </a:solidFill>
                <a:latin typeface="Roboto"/>
                <a:ea typeface="Roboto"/>
                <a:cs typeface="Roboto"/>
              </a:rPr>
              <a:t>Actividad</a:t>
            </a:r>
            <a:r>
              <a:rPr lang="en-US" sz="1200" dirty="0">
                <a:solidFill>
                  <a:srgbClr val="253656"/>
                </a:solidFill>
                <a:latin typeface="Roboto"/>
                <a:ea typeface="Roboto"/>
                <a:cs typeface="Roboto"/>
              </a:rPr>
              <a:t> </a:t>
            </a:r>
            <a:r>
              <a:rPr lang="en-US" sz="1200" dirty="0" err="1">
                <a:solidFill>
                  <a:srgbClr val="253656"/>
                </a:solidFill>
                <a:latin typeface="Roboto"/>
                <a:ea typeface="Roboto"/>
                <a:cs typeface="Roboto"/>
              </a:rPr>
              <a:t>práctica</a:t>
            </a:r>
            <a:endParaRPr lang="en-US" sz="1200" dirty="0" err="1">
              <a:ea typeface="Roboto"/>
              <a:cs typeface="Roboto"/>
            </a:endParaRPr>
          </a:p>
          <a:p>
            <a:pPr>
              <a:lnSpc>
                <a:spcPct val="150000"/>
              </a:lnSpc>
            </a:pPr>
            <a:endParaRPr lang="en-US" sz="1200">
              <a:ea typeface="Roboto"/>
              <a:cs typeface="Roboto"/>
            </a:endParaRPr>
          </a:p>
        </p:txBody>
      </p:sp>
    </p:spTree>
    <p:extLst>
      <p:ext uri="{BB962C8B-B14F-4D97-AF65-F5344CB8AC3E}">
        <p14:creationId xmlns:p14="http://schemas.microsoft.com/office/powerpoint/2010/main" val="4188425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87707-42DB-B6EF-E445-116B3FB46E66}"/>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8D46DD55-5579-8D94-413C-7676E54322F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1000"/>
                    </a14:imgEffect>
                  </a14:imgLayer>
                </a14:imgProps>
              </a:ext>
            </a:extLst>
          </a:blip>
          <a:srcRect t="7735" b="7735"/>
          <a:stretch>
            <a:fillRect/>
          </a:stretch>
        </p:blipFill>
        <p:spPr>
          <a:xfrm>
            <a:off x="0" y="0"/>
            <a:ext cx="9144000" cy="5143500"/>
          </a:xfrm>
          <a:prstGeom prst="rect">
            <a:avLst/>
          </a:prstGeom>
        </p:spPr>
      </p:pic>
      <p:sp>
        <p:nvSpPr>
          <p:cNvPr id="3" name="AutoShape 3">
            <a:extLst>
              <a:ext uri="{FF2B5EF4-FFF2-40B4-BE49-F238E27FC236}">
                <a16:creationId xmlns:a16="http://schemas.microsoft.com/office/drawing/2014/main" id="{B56DAF6E-BD68-0324-E61A-A5241439A8CD}"/>
              </a:ext>
            </a:extLst>
          </p:cNvPr>
          <p:cNvSpPr/>
          <p:nvPr/>
        </p:nvSpPr>
        <p:spPr>
          <a:xfrm>
            <a:off x="620915" y="2217446"/>
            <a:ext cx="929864" cy="64373"/>
          </a:xfrm>
          <a:prstGeom prst="rect">
            <a:avLst/>
          </a:prstGeom>
          <a:solidFill>
            <a:srgbClr val="FFFFFF"/>
          </a:solidFill>
        </p:spPr>
        <p:txBody>
          <a:bodyPr/>
          <a:lstStyle/>
          <a:p>
            <a:endParaRPr lang="es-CL"/>
          </a:p>
        </p:txBody>
      </p:sp>
      <p:sp>
        <p:nvSpPr>
          <p:cNvPr id="7" name="TextBox 7">
            <a:extLst>
              <a:ext uri="{FF2B5EF4-FFF2-40B4-BE49-F238E27FC236}">
                <a16:creationId xmlns:a16="http://schemas.microsoft.com/office/drawing/2014/main" id="{90251FB9-D749-EE57-DC5C-AAEA569910C2}"/>
              </a:ext>
            </a:extLst>
          </p:cNvPr>
          <p:cNvSpPr txBox="1"/>
          <p:nvPr/>
        </p:nvSpPr>
        <p:spPr>
          <a:xfrm>
            <a:off x="620915" y="2395538"/>
            <a:ext cx="4864102" cy="1154162"/>
          </a:xfrm>
          <a:prstGeom prst="rect">
            <a:avLst/>
          </a:prstGeom>
        </p:spPr>
        <p:txBody>
          <a:bodyPr wrap="square" lIns="0" tIns="0" rIns="0" bIns="0" rtlCol="0" anchor="t">
            <a:spAutoFit/>
          </a:bodyPr>
          <a:lstStyle/>
          <a:p>
            <a:pPr>
              <a:lnSpc>
                <a:spcPts val="3000"/>
              </a:lnSpc>
            </a:pPr>
            <a:r>
              <a:rPr lang="en-US" sz="3000" b="1">
                <a:solidFill>
                  <a:srgbClr val="FFFFFF"/>
                </a:solidFill>
                <a:latin typeface="+mj-lt"/>
              </a:rPr>
              <a:t>Editor de Power Query: </a:t>
            </a:r>
            <a:endParaRPr lang="es-ES" err="1">
              <a:solidFill>
                <a:srgbClr val="253656"/>
              </a:solidFill>
              <a:latin typeface="Roboto"/>
              <a:ea typeface="Roboto"/>
              <a:cs typeface="Roboto"/>
            </a:endParaRPr>
          </a:p>
          <a:p>
            <a:pPr>
              <a:lnSpc>
                <a:spcPts val="3000"/>
              </a:lnSpc>
            </a:pPr>
            <a:r>
              <a:rPr lang="en-US" sz="3000" b="1" err="1">
                <a:solidFill>
                  <a:srgbClr val="FFFFFF"/>
                </a:solidFill>
                <a:latin typeface="+mj-lt"/>
              </a:rPr>
              <a:t>interfaz</a:t>
            </a:r>
            <a:r>
              <a:rPr lang="en-US" sz="3000" b="1">
                <a:solidFill>
                  <a:srgbClr val="FFFFFF"/>
                </a:solidFill>
                <a:latin typeface="+mj-lt"/>
              </a:rPr>
              <a:t> y </a:t>
            </a:r>
            <a:r>
              <a:rPr lang="en-US" sz="3000" b="1" err="1">
                <a:solidFill>
                  <a:srgbClr val="FFFFFF"/>
                </a:solidFill>
                <a:latin typeface="+mj-lt"/>
              </a:rPr>
              <a:t>funcionalidades</a:t>
            </a:r>
            <a:r>
              <a:rPr lang="en-US" sz="3000" b="1">
                <a:solidFill>
                  <a:srgbClr val="FFFFFF"/>
                </a:solidFill>
                <a:latin typeface="+mj-lt"/>
              </a:rPr>
              <a:t> </a:t>
            </a:r>
            <a:r>
              <a:rPr lang="en-US" sz="3000" b="1" err="1">
                <a:solidFill>
                  <a:srgbClr val="FFFFFF"/>
                </a:solidFill>
                <a:latin typeface="+mj-lt"/>
              </a:rPr>
              <a:t>principales</a:t>
            </a:r>
            <a:endParaRPr lang="es-ES" err="1">
              <a:ea typeface="Roboto"/>
              <a:cs typeface="Roboto"/>
            </a:endParaRPr>
          </a:p>
        </p:txBody>
      </p:sp>
      <p:pic>
        <p:nvPicPr>
          <p:cNvPr id="8" name="Picture 4">
            <a:extLst>
              <a:ext uri="{FF2B5EF4-FFF2-40B4-BE49-F238E27FC236}">
                <a16:creationId xmlns:a16="http://schemas.microsoft.com/office/drawing/2014/main" id="{2787650C-1E19-EDB1-CC66-14307A4CDC4E}"/>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806931" y="3458799"/>
            <a:ext cx="3105510" cy="2057400"/>
          </a:xfrm>
          <a:prstGeom prst="rect">
            <a:avLst/>
          </a:prstGeom>
        </p:spPr>
      </p:pic>
      <p:pic>
        <p:nvPicPr>
          <p:cNvPr id="9" name="Picture 5">
            <a:extLst>
              <a:ext uri="{FF2B5EF4-FFF2-40B4-BE49-F238E27FC236}">
                <a16:creationId xmlns:a16="http://schemas.microsoft.com/office/drawing/2014/main" id="{BD9F3F18-FF6E-620E-997D-2CFD522CAB83}"/>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609276">
            <a:off x="-1200674" y="4487499"/>
            <a:ext cx="3105510" cy="2057400"/>
          </a:xfrm>
          <a:prstGeom prst="rect">
            <a:avLst/>
          </a:prstGeom>
        </p:spPr>
      </p:pic>
      <p:pic>
        <p:nvPicPr>
          <p:cNvPr id="10" name="Picture 6">
            <a:extLst>
              <a:ext uri="{FF2B5EF4-FFF2-40B4-BE49-F238E27FC236}">
                <a16:creationId xmlns:a16="http://schemas.microsoft.com/office/drawing/2014/main" id="{3CCDD791-9DB2-14B5-B338-4E29D4A449BC}"/>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873" y="-1471613"/>
            <a:ext cx="3105510" cy="2057400"/>
          </a:xfrm>
          <a:prstGeom prst="rect">
            <a:avLst/>
          </a:prstGeom>
        </p:spPr>
      </p:pic>
    </p:spTree>
    <p:extLst>
      <p:ext uri="{BB962C8B-B14F-4D97-AF65-F5344CB8AC3E}">
        <p14:creationId xmlns:p14="http://schemas.microsoft.com/office/powerpoint/2010/main" val="1482717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ACD3A-9394-F4FA-5F07-D4A13E56273D}"/>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D2BD7893-3B6E-889D-0507-941A89028D25}"/>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a:solidFill>
                  <a:srgbClr val="1F3B72"/>
                </a:solidFill>
                <a:latin typeface="Roboto Slab"/>
                <a:ea typeface="Roboto Slab"/>
                <a:cs typeface="Roboto Slab"/>
              </a:rPr>
              <a:t>Editor de Power Query: </a:t>
            </a:r>
            <a:r>
              <a:rPr lang="en-US" sz="1900" b="1" err="1">
                <a:solidFill>
                  <a:srgbClr val="1F3B72"/>
                </a:solidFill>
                <a:latin typeface="Roboto Slab"/>
                <a:ea typeface="Roboto Slab"/>
                <a:cs typeface="Roboto Slab"/>
              </a:rPr>
              <a:t>Interfaz</a:t>
            </a:r>
            <a:endParaRPr lang="es-ES" err="1"/>
          </a:p>
        </p:txBody>
      </p:sp>
      <p:grpSp>
        <p:nvGrpSpPr>
          <p:cNvPr id="7" name="Group 7">
            <a:extLst>
              <a:ext uri="{FF2B5EF4-FFF2-40B4-BE49-F238E27FC236}">
                <a16:creationId xmlns:a16="http://schemas.microsoft.com/office/drawing/2014/main" id="{7744C7A6-6975-0117-A233-81D99625E89A}"/>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67D6FC47-820F-7799-B54F-CA83F9A53CC6}"/>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1" name="AutoShape 3">
            <a:extLst>
              <a:ext uri="{FF2B5EF4-FFF2-40B4-BE49-F238E27FC236}">
                <a16:creationId xmlns:a16="http://schemas.microsoft.com/office/drawing/2014/main" id="{CE6E3302-8098-A762-AF13-B29CB2AAE1AC}"/>
              </a:ext>
            </a:extLst>
          </p:cNvPr>
          <p:cNvSpPr/>
          <p:nvPr/>
        </p:nvSpPr>
        <p:spPr>
          <a:xfrm>
            <a:off x="4380585" y="514350"/>
            <a:ext cx="382830" cy="85686"/>
          </a:xfrm>
          <a:prstGeom prst="rect">
            <a:avLst/>
          </a:prstGeom>
          <a:solidFill>
            <a:srgbClr val="6DC53A"/>
          </a:solidFill>
        </p:spPr>
        <p:txBody>
          <a:bodyPr/>
          <a:lstStyle/>
          <a:p>
            <a:endParaRPr lang="es-CL"/>
          </a:p>
        </p:txBody>
      </p:sp>
      <p:sp>
        <p:nvSpPr>
          <p:cNvPr id="2" name="TextBox 6">
            <a:extLst>
              <a:ext uri="{FF2B5EF4-FFF2-40B4-BE49-F238E27FC236}">
                <a16:creationId xmlns:a16="http://schemas.microsoft.com/office/drawing/2014/main" id="{E16460CB-0EA2-D956-BFDB-E264B3C7EFD9}"/>
              </a:ext>
            </a:extLst>
          </p:cNvPr>
          <p:cNvSpPr txBox="1"/>
          <p:nvPr/>
        </p:nvSpPr>
        <p:spPr>
          <a:xfrm>
            <a:off x="1402951" y="1179805"/>
            <a:ext cx="6338099" cy="192360"/>
          </a:xfrm>
          <a:prstGeom prst="rect">
            <a:avLst/>
          </a:prstGeom>
        </p:spPr>
        <p:txBody>
          <a:bodyPr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1502"/>
              </a:lnSpc>
            </a:pPr>
            <a:r>
              <a:rPr lang="en-US" sz="1500" b="1" err="1">
                <a:solidFill>
                  <a:srgbClr val="5271FF"/>
                </a:solidFill>
                <a:latin typeface="+mj-lt"/>
              </a:rPr>
              <a:t>Introducción</a:t>
            </a:r>
            <a:r>
              <a:rPr lang="en-US" sz="1500" b="1">
                <a:solidFill>
                  <a:srgbClr val="5271FF"/>
                </a:solidFill>
                <a:latin typeface="+mj-lt"/>
              </a:rPr>
              <a:t> a Power Query</a:t>
            </a:r>
            <a:endParaRPr lang="es-ES"/>
          </a:p>
        </p:txBody>
      </p:sp>
      <p:sp>
        <p:nvSpPr>
          <p:cNvPr id="5" name="TextBox 7">
            <a:extLst>
              <a:ext uri="{FF2B5EF4-FFF2-40B4-BE49-F238E27FC236}">
                <a16:creationId xmlns:a16="http://schemas.microsoft.com/office/drawing/2014/main" id="{67782E28-55D8-DA66-153E-4C7697163FB7}"/>
              </a:ext>
            </a:extLst>
          </p:cNvPr>
          <p:cNvSpPr txBox="1"/>
          <p:nvPr/>
        </p:nvSpPr>
        <p:spPr>
          <a:xfrm>
            <a:off x="946699" y="1716252"/>
            <a:ext cx="7357471" cy="830997"/>
          </a:xfrm>
          <a:prstGeom prst="rect">
            <a:avLst/>
          </a:prstGeom>
        </p:spPr>
        <p:txBody>
          <a:bodyPr wrap="square" lIns="0" tIns="0" rIns="0" bIns="0" rtlCol="0" anchor="t">
            <a:spAutoFit/>
          </a:bodyPr>
          <a:lstStyle/>
          <a:p>
            <a:r>
              <a:rPr lang="en-US" sz="1200">
                <a:solidFill>
                  <a:srgbClr val="253656"/>
                </a:solidFill>
                <a:latin typeface="Roboto"/>
              </a:rPr>
              <a:t>Power Query es </a:t>
            </a:r>
            <a:r>
              <a:rPr lang="en-US" sz="1200" err="1">
                <a:solidFill>
                  <a:srgbClr val="253656"/>
                </a:solidFill>
                <a:latin typeface="Roboto"/>
              </a:rPr>
              <a:t>el</a:t>
            </a:r>
            <a:r>
              <a:rPr lang="en-US" sz="1200">
                <a:solidFill>
                  <a:srgbClr val="253656"/>
                </a:solidFill>
                <a:latin typeface="Roboto"/>
                <a:ea typeface="Roboto"/>
                <a:cs typeface="Roboto"/>
              </a:rPr>
              <a:t> </a:t>
            </a:r>
            <a:r>
              <a:rPr lang="en-US" sz="1200" err="1">
                <a:solidFill>
                  <a:srgbClr val="253656"/>
                </a:solidFill>
                <a:latin typeface="Roboto"/>
                <a:ea typeface="Roboto"/>
                <a:cs typeface="Roboto"/>
              </a:rPr>
              <a:t>entorno</a:t>
            </a:r>
            <a:r>
              <a:rPr lang="en-US" sz="1200">
                <a:solidFill>
                  <a:srgbClr val="253656"/>
                </a:solidFill>
                <a:latin typeface="Roboto"/>
                <a:ea typeface="Roboto"/>
                <a:cs typeface="Roboto"/>
              </a:rPr>
              <a:t> </a:t>
            </a:r>
            <a:r>
              <a:rPr lang="en-US" sz="1200">
                <a:solidFill>
                  <a:srgbClr val="253656"/>
                </a:solidFill>
                <a:latin typeface="Roboto"/>
              </a:rPr>
              <a:t>de Power BI </a:t>
            </a:r>
            <a:r>
              <a:rPr lang="en-US" sz="1200" err="1">
                <a:solidFill>
                  <a:srgbClr val="253656"/>
                </a:solidFill>
                <a:latin typeface="Roboto"/>
              </a:rPr>
              <a:t>diseñado</a:t>
            </a:r>
            <a:r>
              <a:rPr lang="en-US" sz="1200">
                <a:solidFill>
                  <a:srgbClr val="253656"/>
                </a:solidFill>
                <a:latin typeface="Roboto"/>
              </a:rPr>
              <a:t> para </a:t>
            </a:r>
            <a:r>
              <a:rPr lang="en-US" sz="1200" err="1">
                <a:solidFill>
                  <a:srgbClr val="253656"/>
                </a:solidFill>
                <a:latin typeface="Roboto"/>
              </a:rPr>
              <a:t>conectar</a:t>
            </a:r>
            <a:r>
              <a:rPr lang="en-US" sz="1200">
                <a:solidFill>
                  <a:srgbClr val="253656"/>
                </a:solidFill>
                <a:latin typeface="Roboto"/>
              </a:rPr>
              <a:t>, </a:t>
            </a:r>
            <a:r>
              <a:rPr lang="en-US" sz="1200" err="1">
                <a:solidFill>
                  <a:srgbClr val="253656"/>
                </a:solidFill>
                <a:latin typeface="Roboto"/>
              </a:rPr>
              <a:t>transformar</a:t>
            </a:r>
            <a:r>
              <a:rPr lang="en-US" sz="1200">
                <a:solidFill>
                  <a:srgbClr val="253656"/>
                </a:solidFill>
                <a:latin typeface="Roboto"/>
              </a:rPr>
              <a:t> y </a:t>
            </a:r>
            <a:r>
              <a:rPr lang="en-US" sz="1200" err="1">
                <a:solidFill>
                  <a:srgbClr val="253656"/>
                </a:solidFill>
                <a:latin typeface="Roboto"/>
              </a:rPr>
              <a:t>preparar</a:t>
            </a:r>
            <a:r>
              <a:rPr lang="en-US" sz="1200">
                <a:solidFill>
                  <a:srgbClr val="253656"/>
                </a:solidFill>
                <a:latin typeface="Roboto"/>
              </a:rPr>
              <a:t> </a:t>
            </a:r>
            <a:r>
              <a:rPr lang="en-US" sz="1200" err="1">
                <a:solidFill>
                  <a:srgbClr val="253656"/>
                </a:solidFill>
                <a:latin typeface="Roboto"/>
                <a:ea typeface="Roboto"/>
                <a:cs typeface="Roboto"/>
              </a:rPr>
              <a:t>datos</a:t>
            </a:r>
            <a:r>
              <a:rPr lang="en-US" sz="1200">
                <a:solidFill>
                  <a:srgbClr val="253656"/>
                </a:solidFill>
                <a:latin typeface="Roboto"/>
                <a:ea typeface="Roboto"/>
                <a:cs typeface="Roboto"/>
              </a:rPr>
              <a:t> </a:t>
            </a:r>
            <a:r>
              <a:rPr lang="en-US" sz="1200">
                <a:solidFill>
                  <a:srgbClr val="253656"/>
                </a:solidFill>
                <a:latin typeface="Roboto"/>
              </a:rPr>
              <a:t>antes de </a:t>
            </a:r>
            <a:r>
              <a:rPr lang="en-US" sz="1200" err="1">
                <a:solidFill>
                  <a:srgbClr val="253656"/>
                </a:solidFill>
                <a:latin typeface="Roboto"/>
              </a:rPr>
              <a:t>analizarlos</a:t>
            </a:r>
            <a:r>
              <a:rPr lang="en-US" sz="1200">
                <a:solidFill>
                  <a:srgbClr val="253656"/>
                </a:solidFill>
                <a:latin typeface="Roboto"/>
              </a:rPr>
              <a:t>.</a:t>
            </a:r>
            <a:endParaRPr lang="es-ES">
              <a:ea typeface="Roboto"/>
              <a:cs typeface="Roboto"/>
            </a:endParaRPr>
          </a:p>
          <a:p>
            <a:pPr>
              <a:lnSpc>
                <a:spcPct val="150000"/>
              </a:lnSpc>
            </a:pPr>
            <a:endParaRPr lang="en-US" sz="1200">
              <a:solidFill>
                <a:srgbClr val="253656"/>
              </a:solidFill>
              <a:latin typeface="Roboto"/>
              <a:ea typeface="Roboto"/>
              <a:cs typeface="Roboto"/>
            </a:endParaRPr>
          </a:p>
          <a:p>
            <a:pPr marL="228600" indent="-228600">
              <a:buFont typeface="Arial"/>
              <a:buChar char="•"/>
            </a:pPr>
            <a:endParaRPr lang="en-US" sz="1200">
              <a:solidFill>
                <a:srgbClr val="253656"/>
              </a:solidFill>
              <a:ea typeface="Roboto"/>
              <a:cs typeface="Roboto"/>
            </a:endParaRPr>
          </a:p>
        </p:txBody>
      </p:sp>
      <p:sp>
        <p:nvSpPr>
          <p:cNvPr id="9" name="CuadroTexto 8">
            <a:extLst>
              <a:ext uri="{FF2B5EF4-FFF2-40B4-BE49-F238E27FC236}">
                <a16:creationId xmlns:a16="http://schemas.microsoft.com/office/drawing/2014/main" id="{E4D7C353-C7C5-8E64-EFC3-C0BE8033DD66}"/>
              </a:ext>
            </a:extLst>
          </p:cNvPr>
          <p:cNvSpPr txBox="1"/>
          <p:nvPr/>
        </p:nvSpPr>
        <p:spPr>
          <a:xfrm>
            <a:off x="992372" y="2401186"/>
            <a:ext cx="7132674" cy="13388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a:solidFill>
                  <a:srgbClr val="253656"/>
                </a:solidFill>
                <a:latin typeface="Roboto"/>
              </a:rPr>
              <a:t>¿Para qué se usa </a:t>
            </a:r>
            <a:r>
              <a:rPr lang="es-ES" sz="1200" b="1" err="1">
                <a:solidFill>
                  <a:srgbClr val="253656"/>
                </a:solidFill>
                <a:latin typeface="Roboto"/>
              </a:rPr>
              <a:t>Power</a:t>
            </a:r>
            <a:r>
              <a:rPr lang="es-ES" sz="1200" b="1">
                <a:solidFill>
                  <a:srgbClr val="253656"/>
                </a:solidFill>
                <a:latin typeface="Roboto"/>
              </a:rPr>
              <a:t> </a:t>
            </a:r>
            <a:r>
              <a:rPr lang="es-ES" sz="1200" b="1" err="1">
                <a:solidFill>
                  <a:srgbClr val="253656"/>
                </a:solidFill>
                <a:latin typeface="Roboto"/>
              </a:rPr>
              <a:t>Query</a:t>
            </a:r>
            <a:r>
              <a:rPr lang="es-ES" sz="1200" b="1">
                <a:solidFill>
                  <a:srgbClr val="253656"/>
                </a:solidFill>
                <a:latin typeface="Roboto"/>
              </a:rPr>
              <a:t>?</a:t>
            </a:r>
          </a:p>
          <a:p>
            <a:pPr marL="285750" indent="-285750">
              <a:buFont typeface="Arial"/>
              <a:buChar char="•"/>
            </a:pPr>
            <a:r>
              <a:rPr lang="es-ES" sz="1200">
                <a:solidFill>
                  <a:srgbClr val="253656"/>
                </a:solidFill>
                <a:latin typeface="Roboto"/>
              </a:rPr>
              <a:t>Importar datos desde diversas fuentes: Excel, CSV, bases de datos, sitios web, etc.</a:t>
            </a:r>
          </a:p>
          <a:p>
            <a:pPr marL="285750" indent="-285750">
              <a:buFont typeface="Arial"/>
              <a:buChar char="•"/>
            </a:pPr>
            <a:r>
              <a:rPr lang="es-ES" sz="1200">
                <a:solidFill>
                  <a:srgbClr val="253656"/>
                </a:solidFill>
                <a:latin typeface="Roboto"/>
              </a:rPr>
              <a:t>Limpiar datos (eliminar errores, cambiar tipos de datos, quitar filas/columnas).</a:t>
            </a:r>
          </a:p>
          <a:p>
            <a:pPr marL="285750" indent="-285750">
              <a:buFont typeface="Arial"/>
              <a:buChar char="•"/>
            </a:pPr>
            <a:r>
              <a:rPr lang="es-ES" sz="1200">
                <a:solidFill>
                  <a:srgbClr val="253656"/>
                </a:solidFill>
                <a:latin typeface="Roboto"/>
              </a:rPr>
              <a:t>Transformar datos para que tengan la estructura correcta (pivotear, combinar, dividir columnas, etc.).</a:t>
            </a:r>
          </a:p>
          <a:p>
            <a:pPr marL="285750" indent="-285750">
              <a:buFont typeface="Arial"/>
              <a:buChar char="•"/>
            </a:pPr>
            <a:r>
              <a:rPr lang="es-ES" sz="1200">
                <a:solidFill>
                  <a:srgbClr val="253656"/>
                </a:solidFill>
                <a:latin typeface="Roboto"/>
              </a:rPr>
              <a:t>Automatizar procesos ETL (Extracción, Transformación y Carga) con solo unos clics.</a:t>
            </a:r>
          </a:p>
          <a:p>
            <a:pPr algn="l"/>
            <a:endParaRPr lang="es-ES">
              <a:ea typeface="Roboto"/>
              <a:cs typeface="Roboto"/>
            </a:endParaRPr>
          </a:p>
        </p:txBody>
      </p:sp>
    </p:spTree>
    <p:extLst>
      <p:ext uri="{BB962C8B-B14F-4D97-AF65-F5344CB8AC3E}">
        <p14:creationId xmlns:p14="http://schemas.microsoft.com/office/powerpoint/2010/main" val="4109813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8D610-0243-DE52-D2A9-6F71A1F61B5C}"/>
            </a:ext>
          </a:extLst>
        </p:cNvPr>
        <p:cNvGrpSpPr/>
        <p:nvPr/>
      </p:nvGrpSpPr>
      <p:grpSpPr>
        <a:xfrm>
          <a:off x="0" y="0"/>
          <a:ext cx="0" cy="0"/>
          <a:chOff x="0" y="0"/>
          <a:chExt cx="0" cy="0"/>
        </a:xfrm>
      </p:grpSpPr>
      <p:grpSp>
        <p:nvGrpSpPr>
          <p:cNvPr id="14" name="Group 26">
            <a:extLst>
              <a:ext uri="{FF2B5EF4-FFF2-40B4-BE49-F238E27FC236}">
                <a16:creationId xmlns:a16="http://schemas.microsoft.com/office/drawing/2014/main" id="{731D7582-0438-F893-01BA-8967E5F46CEB}"/>
              </a:ext>
            </a:extLst>
          </p:cNvPr>
          <p:cNvGrpSpPr/>
          <p:nvPr/>
        </p:nvGrpSpPr>
        <p:grpSpPr>
          <a:xfrm>
            <a:off x="1051458" y="1936648"/>
            <a:ext cx="2059243" cy="1565172"/>
            <a:chOff x="3027744" y="1445672"/>
            <a:chExt cx="812800" cy="824453"/>
          </a:xfrm>
        </p:grpSpPr>
        <p:sp>
          <p:nvSpPr>
            <p:cNvPr id="52" name="Freeform 27">
              <a:extLst>
                <a:ext uri="{FF2B5EF4-FFF2-40B4-BE49-F238E27FC236}">
                  <a16:creationId xmlns:a16="http://schemas.microsoft.com/office/drawing/2014/main" id="{22762043-EA8F-4ECF-8C91-DD40DBEFDDED}"/>
                </a:ext>
              </a:extLst>
            </p:cNvPr>
            <p:cNvSpPr/>
            <p:nvPr/>
          </p:nvSpPr>
          <p:spPr>
            <a:xfrm>
              <a:off x="3035512" y="1445672"/>
              <a:ext cx="708207" cy="254590"/>
            </a:xfrm>
            <a:custGeom>
              <a:avLst/>
              <a:gdLst/>
              <a:ahLst/>
              <a:cxnLst/>
              <a:rect l="l" t="t" r="r" b="b"/>
              <a:pathLst>
                <a:path w="1389910" h="231285">
                  <a:moveTo>
                    <a:pt x="0" y="0"/>
                  </a:moveTo>
                  <a:lnTo>
                    <a:pt x="1389910" y="0"/>
                  </a:lnTo>
                  <a:lnTo>
                    <a:pt x="1389910" y="231285"/>
                  </a:lnTo>
                  <a:lnTo>
                    <a:pt x="0" y="231285"/>
                  </a:lnTo>
                  <a:close/>
                </a:path>
              </a:pathLst>
            </a:custGeom>
            <a:solidFill>
              <a:srgbClr val="5271FF"/>
            </a:solidFill>
          </p:spPr>
          <p:txBody>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endParaRPr lang="es-CL" sz="1000"/>
            </a:p>
          </p:txBody>
        </p:sp>
        <p:sp>
          <p:nvSpPr>
            <p:cNvPr id="53" name="TextBox 28">
              <a:extLst>
                <a:ext uri="{FF2B5EF4-FFF2-40B4-BE49-F238E27FC236}">
                  <a16:creationId xmlns:a16="http://schemas.microsoft.com/office/drawing/2014/main" id="{102EB932-D3D4-6580-ACF2-2431BFA51AA4}"/>
                </a:ext>
              </a:extLst>
            </p:cNvPr>
            <p:cNvSpPr txBox="1"/>
            <p:nvPr/>
          </p:nvSpPr>
          <p:spPr>
            <a:xfrm>
              <a:off x="3027744" y="1514475"/>
              <a:ext cx="812800" cy="755650"/>
            </a:xfrm>
            <a:prstGeom prst="rect">
              <a:avLst/>
            </a:prstGeom>
          </p:spPr>
          <p:txBody>
            <a:bodyPr lIns="25400" tIns="25400" rIns="25400" bIns="25400" rtlCol="0" anchor="ct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1250"/>
                </a:lnSpc>
              </a:pPr>
              <a:endParaRPr sz="1000"/>
            </a:p>
          </p:txBody>
        </p:sp>
      </p:grpSp>
      <p:grpSp>
        <p:nvGrpSpPr>
          <p:cNvPr id="15" name="Group 29">
            <a:extLst>
              <a:ext uri="{FF2B5EF4-FFF2-40B4-BE49-F238E27FC236}">
                <a16:creationId xmlns:a16="http://schemas.microsoft.com/office/drawing/2014/main" id="{AF1623F5-742D-AB27-7CCE-A5B619504795}"/>
              </a:ext>
            </a:extLst>
          </p:cNvPr>
          <p:cNvGrpSpPr/>
          <p:nvPr/>
        </p:nvGrpSpPr>
        <p:grpSpPr>
          <a:xfrm>
            <a:off x="1058834" y="2463273"/>
            <a:ext cx="1794312" cy="1041608"/>
            <a:chOff x="3027744" y="1950767"/>
            <a:chExt cx="1389910" cy="812800"/>
          </a:xfrm>
        </p:grpSpPr>
        <p:sp>
          <p:nvSpPr>
            <p:cNvPr id="50" name="Freeform 30">
              <a:extLst>
                <a:ext uri="{FF2B5EF4-FFF2-40B4-BE49-F238E27FC236}">
                  <a16:creationId xmlns:a16="http://schemas.microsoft.com/office/drawing/2014/main" id="{8ED3FE8F-FE1A-87EC-16B5-7C1A18E7FD61}"/>
                </a:ext>
              </a:extLst>
            </p:cNvPr>
            <p:cNvSpPr/>
            <p:nvPr/>
          </p:nvSpPr>
          <p:spPr>
            <a:xfrm>
              <a:off x="3027744" y="1950767"/>
              <a:ext cx="1389910" cy="292960"/>
            </a:xfrm>
            <a:custGeom>
              <a:avLst/>
              <a:gdLst/>
              <a:ahLst/>
              <a:cxnLst/>
              <a:rect l="l" t="t" r="r" b="b"/>
              <a:pathLst>
                <a:path w="1389910" h="292960">
                  <a:moveTo>
                    <a:pt x="0" y="0"/>
                  </a:moveTo>
                  <a:lnTo>
                    <a:pt x="1389910" y="0"/>
                  </a:lnTo>
                  <a:lnTo>
                    <a:pt x="1389910" y="292960"/>
                  </a:lnTo>
                  <a:lnTo>
                    <a:pt x="0" y="292960"/>
                  </a:lnTo>
                  <a:close/>
                </a:path>
              </a:pathLst>
            </a:custGeom>
            <a:solidFill>
              <a:srgbClr val="DCE7FA"/>
            </a:solidFill>
          </p:spPr>
          <p:txBody>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endParaRPr lang="es-CL" sz="1000"/>
            </a:p>
          </p:txBody>
        </p:sp>
        <p:sp>
          <p:nvSpPr>
            <p:cNvPr id="51" name="TextBox 31">
              <a:extLst>
                <a:ext uri="{FF2B5EF4-FFF2-40B4-BE49-F238E27FC236}">
                  <a16:creationId xmlns:a16="http://schemas.microsoft.com/office/drawing/2014/main" id="{EA010E74-C567-124B-7BF4-529DB92C1472}"/>
                </a:ext>
              </a:extLst>
            </p:cNvPr>
            <p:cNvSpPr txBox="1"/>
            <p:nvPr/>
          </p:nvSpPr>
          <p:spPr>
            <a:xfrm>
              <a:off x="3027744" y="2007917"/>
              <a:ext cx="812800" cy="755650"/>
            </a:xfrm>
            <a:prstGeom prst="rect">
              <a:avLst/>
            </a:prstGeom>
          </p:spPr>
          <p:txBody>
            <a:bodyPr lIns="25400" tIns="25400" rIns="25400" bIns="25400" rtlCol="0" anchor="ct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1250"/>
                </a:lnSpc>
              </a:pPr>
              <a:endParaRPr sz="1000"/>
            </a:p>
          </p:txBody>
        </p:sp>
      </p:grpSp>
      <p:grpSp>
        <p:nvGrpSpPr>
          <p:cNvPr id="17" name="Group 35">
            <a:extLst>
              <a:ext uri="{FF2B5EF4-FFF2-40B4-BE49-F238E27FC236}">
                <a16:creationId xmlns:a16="http://schemas.microsoft.com/office/drawing/2014/main" id="{2A332366-FE5A-3C47-652A-FD50B9787C8F}"/>
              </a:ext>
            </a:extLst>
          </p:cNvPr>
          <p:cNvGrpSpPr/>
          <p:nvPr/>
        </p:nvGrpSpPr>
        <p:grpSpPr>
          <a:xfrm>
            <a:off x="1062521" y="3406009"/>
            <a:ext cx="1779564" cy="842503"/>
            <a:chOff x="3027744" y="3435505"/>
            <a:chExt cx="1389910" cy="812800"/>
          </a:xfrm>
        </p:grpSpPr>
        <p:sp>
          <p:nvSpPr>
            <p:cNvPr id="46" name="Freeform 36">
              <a:extLst>
                <a:ext uri="{FF2B5EF4-FFF2-40B4-BE49-F238E27FC236}">
                  <a16:creationId xmlns:a16="http://schemas.microsoft.com/office/drawing/2014/main" id="{6F266D8D-6D57-58C6-6D26-6971600B08FF}"/>
                </a:ext>
              </a:extLst>
            </p:cNvPr>
            <p:cNvSpPr/>
            <p:nvPr/>
          </p:nvSpPr>
          <p:spPr>
            <a:xfrm>
              <a:off x="3027744" y="3435505"/>
              <a:ext cx="1389910" cy="433934"/>
            </a:xfrm>
            <a:custGeom>
              <a:avLst/>
              <a:gdLst/>
              <a:ahLst/>
              <a:cxnLst/>
              <a:rect l="l" t="t" r="r" b="b"/>
              <a:pathLst>
                <a:path w="1389910" h="433934">
                  <a:moveTo>
                    <a:pt x="0" y="0"/>
                  </a:moveTo>
                  <a:lnTo>
                    <a:pt x="1389910" y="0"/>
                  </a:lnTo>
                  <a:lnTo>
                    <a:pt x="1389910" y="433934"/>
                  </a:lnTo>
                  <a:lnTo>
                    <a:pt x="0" y="433934"/>
                  </a:lnTo>
                  <a:close/>
                </a:path>
              </a:pathLst>
            </a:custGeom>
            <a:solidFill>
              <a:srgbClr val="DCE7FA"/>
            </a:solidFill>
          </p:spPr>
          <p:txBody>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endParaRPr lang="es-CL" sz="1000"/>
            </a:p>
          </p:txBody>
        </p:sp>
        <p:sp>
          <p:nvSpPr>
            <p:cNvPr id="47" name="TextBox 37">
              <a:extLst>
                <a:ext uri="{FF2B5EF4-FFF2-40B4-BE49-F238E27FC236}">
                  <a16:creationId xmlns:a16="http://schemas.microsoft.com/office/drawing/2014/main" id="{A0A5D277-36EA-293D-2EB6-36991CE29BA4}"/>
                </a:ext>
              </a:extLst>
            </p:cNvPr>
            <p:cNvSpPr txBox="1"/>
            <p:nvPr/>
          </p:nvSpPr>
          <p:spPr>
            <a:xfrm>
              <a:off x="3027744" y="3492655"/>
              <a:ext cx="812800" cy="755650"/>
            </a:xfrm>
            <a:prstGeom prst="rect">
              <a:avLst/>
            </a:prstGeom>
          </p:spPr>
          <p:txBody>
            <a:bodyPr lIns="25400" tIns="25400" rIns="25400" bIns="25400" rtlCol="0" anchor="ct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1250"/>
                </a:lnSpc>
              </a:pPr>
              <a:endParaRPr sz="1000"/>
            </a:p>
          </p:txBody>
        </p:sp>
      </p:grpSp>
      <p:grpSp>
        <p:nvGrpSpPr>
          <p:cNvPr id="16" name="Group 32">
            <a:extLst>
              <a:ext uri="{FF2B5EF4-FFF2-40B4-BE49-F238E27FC236}">
                <a16:creationId xmlns:a16="http://schemas.microsoft.com/office/drawing/2014/main" id="{316C4B60-D4EA-7F62-F797-E028A828681B}"/>
              </a:ext>
            </a:extLst>
          </p:cNvPr>
          <p:cNvGrpSpPr/>
          <p:nvPr/>
        </p:nvGrpSpPr>
        <p:grpSpPr>
          <a:xfrm>
            <a:off x="1058835" y="2902221"/>
            <a:ext cx="1772190" cy="831443"/>
            <a:chOff x="3027744" y="2559321"/>
            <a:chExt cx="1389910" cy="812800"/>
          </a:xfrm>
        </p:grpSpPr>
        <p:sp>
          <p:nvSpPr>
            <p:cNvPr id="48" name="Freeform 33">
              <a:extLst>
                <a:ext uri="{FF2B5EF4-FFF2-40B4-BE49-F238E27FC236}">
                  <a16:creationId xmlns:a16="http://schemas.microsoft.com/office/drawing/2014/main" id="{BCC2E2DA-B5A7-EC0A-405A-B556671B2F8A}"/>
                </a:ext>
              </a:extLst>
            </p:cNvPr>
            <p:cNvSpPr/>
            <p:nvPr/>
          </p:nvSpPr>
          <p:spPr>
            <a:xfrm>
              <a:off x="3027744" y="2559321"/>
              <a:ext cx="1389910" cy="433934"/>
            </a:xfrm>
            <a:custGeom>
              <a:avLst/>
              <a:gdLst/>
              <a:ahLst/>
              <a:cxnLst/>
              <a:rect l="l" t="t" r="r" b="b"/>
              <a:pathLst>
                <a:path w="1389910" h="433934">
                  <a:moveTo>
                    <a:pt x="0" y="0"/>
                  </a:moveTo>
                  <a:lnTo>
                    <a:pt x="1389910" y="0"/>
                  </a:lnTo>
                  <a:lnTo>
                    <a:pt x="1389910" y="433934"/>
                  </a:lnTo>
                  <a:lnTo>
                    <a:pt x="0" y="433934"/>
                  </a:lnTo>
                  <a:close/>
                </a:path>
              </a:pathLst>
            </a:custGeom>
            <a:solidFill>
              <a:srgbClr val="DCE7FA"/>
            </a:solidFill>
          </p:spPr>
          <p:txBody>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endParaRPr lang="es-CL" sz="1000"/>
            </a:p>
          </p:txBody>
        </p:sp>
        <p:sp>
          <p:nvSpPr>
            <p:cNvPr id="49" name="TextBox 34">
              <a:extLst>
                <a:ext uri="{FF2B5EF4-FFF2-40B4-BE49-F238E27FC236}">
                  <a16:creationId xmlns:a16="http://schemas.microsoft.com/office/drawing/2014/main" id="{CB1AA048-90CB-A357-8B1C-9E74CEBC82C1}"/>
                </a:ext>
              </a:extLst>
            </p:cNvPr>
            <p:cNvSpPr txBox="1"/>
            <p:nvPr/>
          </p:nvSpPr>
          <p:spPr>
            <a:xfrm>
              <a:off x="3027744" y="2616471"/>
              <a:ext cx="812800" cy="755650"/>
            </a:xfrm>
            <a:prstGeom prst="rect">
              <a:avLst/>
            </a:prstGeom>
          </p:spPr>
          <p:txBody>
            <a:bodyPr lIns="25400" tIns="25400" rIns="25400" bIns="25400" rtlCol="0" anchor="ct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1250"/>
                </a:lnSpc>
              </a:pPr>
              <a:endParaRPr sz="1000"/>
            </a:p>
          </p:txBody>
        </p:sp>
      </p:grpSp>
      <p:sp>
        <p:nvSpPr>
          <p:cNvPr id="29" name="TextBox 57">
            <a:extLst>
              <a:ext uri="{FF2B5EF4-FFF2-40B4-BE49-F238E27FC236}">
                <a16:creationId xmlns:a16="http://schemas.microsoft.com/office/drawing/2014/main" id="{F71ED18E-369C-5572-6626-362763B01EE3}"/>
              </a:ext>
            </a:extLst>
          </p:cNvPr>
          <p:cNvSpPr txBox="1"/>
          <p:nvPr/>
        </p:nvSpPr>
        <p:spPr>
          <a:xfrm>
            <a:off x="1137926" y="2584500"/>
            <a:ext cx="1229930" cy="128240"/>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nSpc>
                <a:spcPts val="950"/>
              </a:lnSpc>
            </a:pPr>
            <a:r>
              <a:rPr lang="en-US" sz="1000" err="1">
                <a:solidFill>
                  <a:srgbClr val="1F3B72"/>
                </a:solidFill>
                <a:latin typeface="Roboto"/>
              </a:rPr>
              <a:t>Interfaz</a:t>
            </a:r>
            <a:r>
              <a:rPr lang="en-US" sz="1000">
                <a:solidFill>
                  <a:srgbClr val="1F3B72"/>
                </a:solidFill>
                <a:latin typeface="Roboto"/>
              </a:rPr>
              <a:t> visual</a:t>
            </a:r>
            <a:endParaRPr lang="es-ES" sz="1000"/>
          </a:p>
        </p:txBody>
      </p:sp>
      <p:sp>
        <p:nvSpPr>
          <p:cNvPr id="30" name="TextBox 58">
            <a:extLst>
              <a:ext uri="{FF2B5EF4-FFF2-40B4-BE49-F238E27FC236}">
                <a16:creationId xmlns:a16="http://schemas.microsoft.com/office/drawing/2014/main" id="{C4C6783A-6D5B-AE49-5997-06C5A095CBB3}"/>
              </a:ext>
            </a:extLst>
          </p:cNvPr>
          <p:cNvSpPr txBox="1"/>
          <p:nvPr/>
        </p:nvSpPr>
        <p:spPr>
          <a:xfrm>
            <a:off x="1134376" y="3066079"/>
            <a:ext cx="1817585" cy="128240"/>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nSpc>
                <a:spcPts val="950"/>
              </a:lnSpc>
            </a:pPr>
            <a:r>
              <a:rPr lang="en-US" sz="1000">
                <a:solidFill>
                  <a:srgbClr val="1F3B72"/>
                </a:solidFill>
                <a:ea typeface="+mn-lt"/>
                <a:cs typeface="+mn-lt"/>
              </a:rPr>
              <a:t>Pasos  </a:t>
            </a:r>
            <a:r>
              <a:rPr lang="en-US" sz="1000" err="1">
                <a:solidFill>
                  <a:srgbClr val="1F3B72"/>
                </a:solidFill>
                <a:ea typeface="+mn-lt"/>
                <a:cs typeface="+mn-lt"/>
              </a:rPr>
              <a:t>aplicados</a:t>
            </a:r>
            <a:endParaRPr lang="es-ES" sz="1000" err="1">
              <a:ea typeface="Roboto"/>
              <a:cs typeface="Roboto"/>
            </a:endParaRPr>
          </a:p>
        </p:txBody>
      </p:sp>
      <p:sp>
        <p:nvSpPr>
          <p:cNvPr id="36" name="TextBox 64">
            <a:extLst>
              <a:ext uri="{FF2B5EF4-FFF2-40B4-BE49-F238E27FC236}">
                <a16:creationId xmlns:a16="http://schemas.microsoft.com/office/drawing/2014/main" id="{58B59BBD-6232-45A1-1704-D04732E8FB88}"/>
              </a:ext>
            </a:extLst>
          </p:cNvPr>
          <p:cNvSpPr txBox="1"/>
          <p:nvPr/>
        </p:nvSpPr>
        <p:spPr>
          <a:xfrm>
            <a:off x="1159780" y="2111035"/>
            <a:ext cx="1192054" cy="141064"/>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1100"/>
              </a:lnSpc>
            </a:pPr>
            <a:r>
              <a:rPr lang="en-US" sz="1000" b="1" err="1">
                <a:solidFill>
                  <a:srgbClr val="F9FCFF"/>
                </a:solidFill>
                <a:latin typeface="Roboto Slab"/>
                <a:ea typeface="Roboto Slab"/>
                <a:cs typeface="Roboto Slab"/>
              </a:rPr>
              <a:t>Característica</a:t>
            </a:r>
            <a:endParaRPr lang="es-ES" sz="1000" err="1"/>
          </a:p>
        </p:txBody>
      </p:sp>
      <p:grpSp>
        <p:nvGrpSpPr>
          <p:cNvPr id="70" name="Group 35">
            <a:extLst>
              <a:ext uri="{FF2B5EF4-FFF2-40B4-BE49-F238E27FC236}">
                <a16:creationId xmlns:a16="http://schemas.microsoft.com/office/drawing/2014/main" id="{E96D4585-2957-D34B-E2CF-3C04F8C3F4C7}"/>
              </a:ext>
            </a:extLst>
          </p:cNvPr>
          <p:cNvGrpSpPr/>
          <p:nvPr/>
        </p:nvGrpSpPr>
        <p:grpSpPr>
          <a:xfrm>
            <a:off x="1055146" y="3914832"/>
            <a:ext cx="1775877" cy="842504"/>
            <a:chOff x="3027744" y="3435505"/>
            <a:chExt cx="1389910" cy="812800"/>
          </a:xfrm>
        </p:grpSpPr>
        <p:sp>
          <p:nvSpPr>
            <p:cNvPr id="71" name="Freeform 36">
              <a:extLst>
                <a:ext uri="{FF2B5EF4-FFF2-40B4-BE49-F238E27FC236}">
                  <a16:creationId xmlns:a16="http://schemas.microsoft.com/office/drawing/2014/main" id="{9C8CBB04-5404-CD7E-2F17-2B4EFA473926}"/>
                </a:ext>
              </a:extLst>
            </p:cNvPr>
            <p:cNvSpPr/>
            <p:nvPr/>
          </p:nvSpPr>
          <p:spPr>
            <a:xfrm>
              <a:off x="3027744" y="3435505"/>
              <a:ext cx="1389910" cy="433934"/>
            </a:xfrm>
            <a:custGeom>
              <a:avLst/>
              <a:gdLst/>
              <a:ahLst/>
              <a:cxnLst/>
              <a:rect l="l" t="t" r="r" b="b"/>
              <a:pathLst>
                <a:path w="1389910" h="433934">
                  <a:moveTo>
                    <a:pt x="0" y="0"/>
                  </a:moveTo>
                  <a:lnTo>
                    <a:pt x="1389910" y="0"/>
                  </a:lnTo>
                  <a:lnTo>
                    <a:pt x="1389910" y="433934"/>
                  </a:lnTo>
                  <a:lnTo>
                    <a:pt x="0" y="433934"/>
                  </a:lnTo>
                  <a:close/>
                </a:path>
              </a:pathLst>
            </a:custGeom>
            <a:solidFill>
              <a:srgbClr val="DCE7FA"/>
            </a:solidFill>
          </p:spPr>
          <p:txBody>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endParaRPr lang="es-CL" sz="1000"/>
            </a:p>
          </p:txBody>
        </p:sp>
        <p:sp>
          <p:nvSpPr>
            <p:cNvPr id="72" name="TextBox 37">
              <a:extLst>
                <a:ext uri="{FF2B5EF4-FFF2-40B4-BE49-F238E27FC236}">
                  <a16:creationId xmlns:a16="http://schemas.microsoft.com/office/drawing/2014/main" id="{47E3D3BC-D72E-C026-5A3A-BE79A05AC6DE}"/>
                </a:ext>
              </a:extLst>
            </p:cNvPr>
            <p:cNvSpPr txBox="1"/>
            <p:nvPr/>
          </p:nvSpPr>
          <p:spPr>
            <a:xfrm>
              <a:off x="3027744" y="3492655"/>
              <a:ext cx="812800" cy="755650"/>
            </a:xfrm>
            <a:prstGeom prst="rect">
              <a:avLst/>
            </a:prstGeom>
          </p:spPr>
          <p:txBody>
            <a:bodyPr lIns="25400" tIns="25400" rIns="25400" bIns="25400" rtlCol="0" anchor="ct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1250"/>
                </a:lnSpc>
              </a:pPr>
              <a:endParaRPr sz="1000"/>
            </a:p>
          </p:txBody>
        </p:sp>
      </p:grpSp>
      <p:sp>
        <p:nvSpPr>
          <p:cNvPr id="31" name="TextBox 59">
            <a:extLst>
              <a:ext uri="{FF2B5EF4-FFF2-40B4-BE49-F238E27FC236}">
                <a16:creationId xmlns:a16="http://schemas.microsoft.com/office/drawing/2014/main" id="{545410A4-EDC4-43E6-9489-2051530D0FD0}"/>
              </a:ext>
            </a:extLst>
          </p:cNvPr>
          <p:cNvSpPr txBox="1"/>
          <p:nvPr/>
        </p:nvSpPr>
        <p:spPr>
          <a:xfrm>
            <a:off x="1137197" y="3506443"/>
            <a:ext cx="1191565" cy="128240"/>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nSpc>
                <a:spcPts val="950"/>
              </a:lnSpc>
            </a:pPr>
            <a:r>
              <a:rPr lang="en-US" sz="1000" err="1">
                <a:solidFill>
                  <a:srgbClr val="1F3B72"/>
                </a:solidFill>
                <a:ea typeface="+mn-lt"/>
                <a:cs typeface="+mn-lt"/>
              </a:rPr>
              <a:t>Reutilizable</a:t>
            </a:r>
            <a:endParaRPr lang="es-ES" sz="1000" err="1"/>
          </a:p>
        </p:txBody>
      </p:sp>
      <p:sp>
        <p:nvSpPr>
          <p:cNvPr id="7" name="TextBox 7">
            <a:extLst>
              <a:ext uri="{FF2B5EF4-FFF2-40B4-BE49-F238E27FC236}">
                <a16:creationId xmlns:a16="http://schemas.microsoft.com/office/drawing/2014/main" id="{9FCF3CAD-DA28-B7D1-C64F-166ABECFA416}"/>
              </a:ext>
            </a:extLst>
          </p:cNvPr>
          <p:cNvSpPr txBox="1"/>
          <p:nvPr/>
        </p:nvSpPr>
        <p:spPr>
          <a:xfrm>
            <a:off x="1060999" y="1565081"/>
            <a:ext cx="7357471" cy="184666"/>
          </a:xfrm>
          <a:prstGeom prst="rect">
            <a:avLst/>
          </a:prstGeom>
        </p:spPr>
        <p:txBody>
          <a:bodyPr wrap="square" lIns="0" tIns="0" rIns="0" bIns="0" rtlCol="0" anchor="t">
            <a:spAutoFit/>
          </a:bodyPr>
          <a:lstStyle/>
          <a:p>
            <a:r>
              <a:rPr lang="en-US" sz="1200" b="1" err="1">
                <a:solidFill>
                  <a:srgbClr val="253656"/>
                </a:solidFill>
                <a:latin typeface="Roboto"/>
              </a:rPr>
              <a:t>Características</a:t>
            </a:r>
            <a:r>
              <a:rPr lang="en-US" sz="1200" b="1">
                <a:solidFill>
                  <a:srgbClr val="253656"/>
                </a:solidFill>
                <a:latin typeface="Roboto"/>
              </a:rPr>
              <a:t> claves</a:t>
            </a:r>
            <a:endParaRPr lang="es-ES" sz="1200" b="1"/>
          </a:p>
        </p:txBody>
      </p:sp>
      <p:grpSp>
        <p:nvGrpSpPr>
          <p:cNvPr id="74" name="Group 26">
            <a:extLst>
              <a:ext uri="{FF2B5EF4-FFF2-40B4-BE49-F238E27FC236}">
                <a16:creationId xmlns:a16="http://schemas.microsoft.com/office/drawing/2014/main" id="{58E8CE51-923C-6090-F860-E8B4494D3ADB}"/>
              </a:ext>
            </a:extLst>
          </p:cNvPr>
          <p:cNvGrpSpPr/>
          <p:nvPr/>
        </p:nvGrpSpPr>
        <p:grpSpPr>
          <a:xfrm>
            <a:off x="2939252" y="1940335"/>
            <a:ext cx="5986000" cy="1565172"/>
            <a:chOff x="3027744" y="1445672"/>
            <a:chExt cx="812800" cy="824453"/>
          </a:xfrm>
        </p:grpSpPr>
        <p:sp>
          <p:nvSpPr>
            <p:cNvPr id="75" name="Freeform 27">
              <a:extLst>
                <a:ext uri="{FF2B5EF4-FFF2-40B4-BE49-F238E27FC236}">
                  <a16:creationId xmlns:a16="http://schemas.microsoft.com/office/drawing/2014/main" id="{B218B77E-A11F-6377-6C3A-7C6AD89E7E56}"/>
                </a:ext>
              </a:extLst>
            </p:cNvPr>
            <p:cNvSpPr/>
            <p:nvPr/>
          </p:nvSpPr>
          <p:spPr>
            <a:xfrm>
              <a:off x="3027762" y="1445672"/>
              <a:ext cx="708207" cy="254590"/>
            </a:xfrm>
            <a:custGeom>
              <a:avLst/>
              <a:gdLst/>
              <a:ahLst/>
              <a:cxnLst/>
              <a:rect l="l" t="t" r="r" b="b"/>
              <a:pathLst>
                <a:path w="1389910" h="231285">
                  <a:moveTo>
                    <a:pt x="0" y="0"/>
                  </a:moveTo>
                  <a:lnTo>
                    <a:pt x="1389910" y="0"/>
                  </a:lnTo>
                  <a:lnTo>
                    <a:pt x="1389910" y="231285"/>
                  </a:lnTo>
                  <a:lnTo>
                    <a:pt x="0" y="231285"/>
                  </a:lnTo>
                  <a:close/>
                </a:path>
              </a:pathLst>
            </a:custGeom>
            <a:solidFill>
              <a:srgbClr val="5271FF"/>
            </a:solidFill>
          </p:spPr>
          <p:txBody>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endParaRPr lang="es-CL" sz="1000"/>
            </a:p>
          </p:txBody>
        </p:sp>
        <p:sp>
          <p:nvSpPr>
            <p:cNvPr id="76" name="TextBox 28">
              <a:extLst>
                <a:ext uri="{FF2B5EF4-FFF2-40B4-BE49-F238E27FC236}">
                  <a16:creationId xmlns:a16="http://schemas.microsoft.com/office/drawing/2014/main" id="{18EBF923-5A19-0EB1-3FAA-F1F33FBF3D89}"/>
                </a:ext>
              </a:extLst>
            </p:cNvPr>
            <p:cNvSpPr txBox="1"/>
            <p:nvPr/>
          </p:nvSpPr>
          <p:spPr>
            <a:xfrm>
              <a:off x="3027744" y="1514475"/>
              <a:ext cx="812800" cy="755650"/>
            </a:xfrm>
            <a:prstGeom prst="rect">
              <a:avLst/>
            </a:prstGeom>
          </p:spPr>
          <p:txBody>
            <a:bodyPr lIns="25400" tIns="25400" rIns="25400" bIns="25400" rtlCol="0" anchor="ct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1250"/>
                </a:lnSpc>
              </a:pPr>
              <a:endParaRPr sz="1000"/>
            </a:p>
          </p:txBody>
        </p:sp>
      </p:grpSp>
      <p:grpSp>
        <p:nvGrpSpPr>
          <p:cNvPr id="77" name="Group 29">
            <a:extLst>
              <a:ext uri="{FF2B5EF4-FFF2-40B4-BE49-F238E27FC236}">
                <a16:creationId xmlns:a16="http://schemas.microsoft.com/office/drawing/2014/main" id="{F2BEDAB7-A451-9FA1-A7C7-90E546D944D6}"/>
              </a:ext>
            </a:extLst>
          </p:cNvPr>
          <p:cNvGrpSpPr/>
          <p:nvPr/>
        </p:nvGrpSpPr>
        <p:grpSpPr>
          <a:xfrm>
            <a:off x="2946628" y="2466960"/>
            <a:ext cx="5208564" cy="1041608"/>
            <a:chOff x="3027744" y="1950767"/>
            <a:chExt cx="1389910" cy="812800"/>
          </a:xfrm>
        </p:grpSpPr>
        <p:sp>
          <p:nvSpPr>
            <p:cNvPr id="78" name="Freeform 30">
              <a:extLst>
                <a:ext uri="{FF2B5EF4-FFF2-40B4-BE49-F238E27FC236}">
                  <a16:creationId xmlns:a16="http://schemas.microsoft.com/office/drawing/2014/main" id="{2E994430-C1C7-D7E1-00D9-FBF06451779F}"/>
                </a:ext>
              </a:extLst>
            </p:cNvPr>
            <p:cNvSpPr/>
            <p:nvPr/>
          </p:nvSpPr>
          <p:spPr>
            <a:xfrm>
              <a:off x="3027744" y="1950767"/>
              <a:ext cx="1389910" cy="292960"/>
            </a:xfrm>
            <a:custGeom>
              <a:avLst/>
              <a:gdLst/>
              <a:ahLst/>
              <a:cxnLst/>
              <a:rect l="l" t="t" r="r" b="b"/>
              <a:pathLst>
                <a:path w="1389910" h="292960">
                  <a:moveTo>
                    <a:pt x="0" y="0"/>
                  </a:moveTo>
                  <a:lnTo>
                    <a:pt x="1389910" y="0"/>
                  </a:lnTo>
                  <a:lnTo>
                    <a:pt x="1389910" y="292960"/>
                  </a:lnTo>
                  <a:lnTo>
                    <a:pt x="0" y="292960"/>
                  </a:lnTo>
                  <a:close/>
                </a:path>
              </a:pathLst>
            </a:custGeom>
            <a:solidFill>
              <a:srgbClr val="DCE7FA"/>
            </a:solidFill>
          </p:spPr>
          <p:txBody>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endParaRPr lang="es-CL" sz="1000"/>
            </a:p>
          </p:txBody>
        </p:sp>
        <p:sp>
          <p:nvSpPr>
            <p:cNvPr id="79" name="TextBox 31">
              <a:extLst>
                <a:ext uri="{FF2B5EF4-FFF2-40B4-BE49-F238E27FC236}">
                  <a16:creationId xmlns:a16="http://schemas.microsoft.com/office/drawing/2014/main" id="{E735E64C-F26C-DE52-E5AE-57815042619D}"/>
                </a:ext>
              </a:extLst>
            </p:cNvPr>
            <p:cNvSpPr txBox="1"/>
            <p:nvPr/>
          </p:nvSpPr>
          <p:spPr>
            <a:xfrm>
              <a:off x="3027744" y="2007917"/>
              <a:ext cx="812800" cy="755650"/>
            </a:xfrm>
            <a:prstGeom prst="rect">
              <a:avLst/>
            </a:prstGeom>
          </p:spPr>
          <p:txBody>
            <a:bodyPr lIns="25400" tIns="25400" rIns="25400" bIns="25400" rtlCol="0" anchor="ct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1250"/>
                </a:lnSpc>
              </a:pPr>
              <a:endParaRPr sz="1000"/>
            </a:p>
          </p:txBody>
        </p:sp>
      </p:grpSp>
      <p:sp>
        <p:nvSpPr>
          <p:cNvPr id="73" name="TextBox 59">
            <a:extLst>
              <a:ext uri="{FF2B5EF4-FFF2-40B4-BE49-F238E27FC236}">
                <a16:creationId xmlns:a16="http://schemas.microsoft.com/office/drawing/2014/main" id="{4690D00B-974F-5D03-D09B-2F2DB92CAAB4}"/>
              </a:ext>
            </a:extLst>
          </p:cNvPr>
          <p:cNvSpPr txBox="1"/>
          <p:nvPr/>
        </p:nvSpPr>
        <p:spPr>
          <a:xfrm>
            <a:off x="1115017" y="3997569"/>
            <a:ext cx="1191565" cy="128240"/>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nSpc>
                <a:spcPts val="950"/>
              </a:lnSpc>
            </a:pPr>
            <a:r>
              <a:rPr lang="en-US" sz="1000">
                <a:solidFill>
                  <a:srgbClr val="1F3B72"/>
                </a:solidFill>
                <a:ea typeface="+mn-lt"/>
                <a:cs typeface="+mn-lt"/>
              </a:rPr>
              <a:t>Integrado</a:t>
            </a:r>
            <a:endParaRPr lang="es-ES" sz="1000" err="1"/>
          </a:p>
        </p:txBody>
      </p:sp>
      <p:grpSp>
        <p:nvGrpSpPr>
          <p:cNvPr id="80" name="Group 35">
            <a:extLst>
              <a:ext uri="{FF2B5EF4-FFF2-40B4-BE49-F238E27FC236}">
                <a16:creationId xmlns:a16="http://schemas.microsoft.com/office/drawing/2014/main" id="{2B0059FC-18DF-D802-A793-3ECDB1424BDD}"/>
              </a:ext>
            </a:extLst>
          </p:cNvPr>
          <p:cNvGrpSpPr/>
          <p:nvPr/>
        </p:nvGrpSpPr>
        <p:grpSpPr>
          <a:xfrm>
            <a:off x="2950315" y="3409696"/>
            <a:ext cx="5201190" cy="842504"/>
            <a:chOff x="3027744" y="3435505"/>
            <a:chExt cx="1389910" cy="812800"/>
          </a:xfrm>
        </p:grpSpPr>
        <p:sp>
          <p:nvSpPr>
            <p:cNvPr id="81" name="Freeform 36">
              <a:extLst>
                <a:ext uri="{FF2B5EF4-FFF2-40B4-BE49-F238E27FC236}">
                  <a16:creationId xmlns:a16="http://schemas.microsoft.com/office/drawing/2014/main" id="{C7FB93B2-4716-7A72-71C9-E58CDB46AD9E}"/>
                </a:ext>
              </a:extLst>
            </p:cNvPr>
            <p:cNvSpPr/>
            <p:nvPr/>
          </p:nvSpPr>
          <p:spPr>
            <a:xfrm>
              <a:off x="3027744" y="3435505"/>
              <a:ext cx="1389910" cy="433934"/>
            </a:xfrm>
            <a:custGeom>
              <a:avLst/>
              <a:gdLst/>
              <a:ahLst/>
              <a:cxnLst/>
              <a:rect l="l" t="t" r="r" b="b"/>
              <a:pathLst>
                <a:path w="1389910" h="433934">
                  <a:moveTo>
                    <a:pt x="0" y="0"/>
                  </a:moveTo>
                  <a:lnTo>
                    <a:pt x="1389910" y="0"/>
                  </a:lnTo>
                  <a:lnTo>
                    <a:pt x="1389910" y="433934"/>
                  </a:lnTo>
                  <a:lnTo>
                    <a:pt x="0" y="433934"/>
                  </a:lnTo>
                  <a:close/>
                </a:path>
              </a:pathLst>
            </a:custGeom>
            <a:solidFill>
              <a:srgbClr val="DCE7FA"/>
            </a:solidFill>
          </p:spPr>
          <p:txBody>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endParaRPr lang="es-CL" sz="1000"/>
            </a:p>
          </p:txBody>
        </p:sp>
        <p:sp>
          <p:nvSpPr>
            <p:cNvPr id="82" name="TextBox 37">
              <a:extLst>
                <a:ext uri="{FF2B5EF4-FFF2-40B4-BE49-F238E27FC236}">
                  <a16:creationId xmlns:a16="http://schemas.microsoft.com/office/drawing/2014/main" id="{BA9F4597-C9C9-29A3-874A-39AAB065AD5A}"/>
                </a:ext>
              </a:extLst>
            </p:cNvPr>
            <p:cNvSpPr txBox="1"/>
            <p:nvPr/>
          </p:nvSpPr>
          <p:spPr>
            <a:xfrm>
              <a:off x="3027744" y="3492655"/>
              <a:ext cx="812800" cy="755650"/>
            </a:xfrm>
            <a:prstGeom prst="rect">
              <a:avLst/>
            </a:prstGeom>
          </p:spPr>
          <p:txBody>
            <a:bodyPr lIns="25400" tIns="25400" rIns="25400" bIns="25400" rtlCol="0" anchor="ct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1250"/>
                </a:lnSpc>
              </a:pPr>
              <a:endParaRPr sz="1000"/>
            </a:p>
          </p:txBody>
        </p:sp>
      </p:grpSp>
      <p:grpSp>
        <p:nvGrpSpPr>
          <p:cNvPr id="83" name="Group 32">
            <a:extLst>
              <a:ext uri="{FF2B5EF4-FFF2-40B4-BE49-F238E27FC236}">
                <a16:creationId xmlns:a16="http://schemas.microsoft.com/office/drawing/2014/main" id="{7790B027-CF66-277E-2CB1-0EB1D9701EFC}"/>
              </a:ext>
            </a:extLst>
          </p:cNvPr>
          <p:cNvGrpSpPr/>
          <p:nvPr/>
        </p:nvGrpSpPr>
        <p:grpSpPr>
          <a:xfrm>
            <a:off x="2946629" y="2905908"/>
            <a:ext cx="5204878" cy="831443"/>
            <a:chOff x="3027744" y="2559321"/>
            <a:chExt cx="1389910" cy="812800"/>
          </a:xfrm>
        </p:grpSpPr>
        <p:sp>
          <p:nvSpPr>
            <p:cNvPr id="84" name="Freeform 33">
              <a:extLst>
                <a:ext uri="{FF2B5EF4-FFF2-40B4-BE49-F238E27FC236}">
                  <a16:creationId xmlns:a16="http://schemas.microsoft.com/office/drawing/2014/main" id="{B0D63941-92E2-8627-6C0A-734F30775910}"/>
                </a:ext>
              </a:extLst>
            </p:cNvPr>
            <p:cNvSpPr/>
            <p:nvPr/>
          </p:nvSpPr>
          <p:spPr>
            <a:xfrm>
              <a:off x="3027744" y="2559321"/>
              <a:ext cx="1389910" cy="433934"/>
            </a:xfrm>
            <a:custGeom>
              <a:avLst/>
              <a:gdLst/>
              <a:ahLst/>
              <a:cxnLst/>
              <a:rect l="l" t="t" r="r" b="b"/>
              <a:pathLst>
                <a:path w="1389910" h="433934">
                  <a:moveTo>
                    <a:pt x="0" y="0"/>
                  </a:moveTo>
                  <a:lnTo>
                    <a:pt x="1389910" y="0"/>
                  </a:lnTo>
                  <a:lnTo>
                    <a:pt x="1389910" y="433934"/>
                  </a:lnTo>
                  <a:lnTo>
                    <a:pt x="0" y="433934"/>
                  </a:lnTo>
                  <a:close/>
                </a:path>
              </a:pathLst>
            </a:custGeom>
            <a:solidFill>
              <a:srgbClr val="DCE7FA"/>
            </a:solidFill>
          </p:spPr>
          <p:txBody>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endParaRPr lang="es-CL" sz="1000"/>
            </a:p>
          </p:txBody>
        </p:sp>
        <p:sp>
          <p:nvSpPr>
            <p:cNvPr id="85" name="TextBox 34">
              <a:extLst>
                <a:ext uri="{FF2B5EF4-FFF2-40B4-BE49-F238E27FC236}">
                  <a16:creationId xmlns:a16="http://schemas.microsoft.com/office/drawing/2014/main" id="{ADEC579F-8361-764B-BE21-8DC114758CAD}"/>
                </a:ext>
              </a:extLst>
            </p:cNvPr>
            <p:cNvSpPr txBox="1"/>
            <p:nvPr/>
          </p:nvSpPr>
          <p:spPr>
            <a:xfrm>
              <a:off x="3027744" y="2616471"/>
              <a:ext cx="812800" cy="755650"/>
            </a:xfrm>
            <a:prstGeom prst="rect">
              <a:avLst/>
            </a:prstGeom>
          </p:spPr>
          <p:txBody>
            <a:bodyPr lIns="25400" tIns="25400" rIns="25400" bIns="25400" rtlCol="0" anchor="ct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1250"/>
                </a:lnSpc>
              </a:pPr>
              <a:endParaRPr sz="1000"/>
            </a:p>
          </p:txBody>
        </p:sp>
      </p:grpSp>
      <p:sp>
        <p:nvSpPr>
          <p:cNvPr id="86" name="TextBox 57">
            <a:extLst>
              <a:ext uri="{FF2B5EF4-FFF2-40B4-BE49-F238E27FC236}">
                <a16:creationId xmlns:a16="http://schemas.microsoft.com/office/drawing/2014/main" id="{D3D72BB2-263C-C4C1-6AD3-7FDCB9864E80}"/>
              </a:ext>
            </a:extLst>
          </p:cNvPr>
          <p:cNvSpPr txBox="1"/>
          <p:nvPr/>
        </p:nvSpPr>
        <p:spPr>
          <a:xfrm>
            <a:off x="2999910" y="2573438"/>
            <a:ext cx="5145626" cy="128240"/>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nSpc>
                <a:spcPts val="950"/>
              </a:lnSpc>
            </a:pPr>
            <a:r>
              <a:rPr lang="en-US" sz="1000">
                <a:solidFill>
                  <a:srgbClr val="1F3B72"/>
                </a:solidFill>
                <a:latin typeface="Roboto"/>
              </a:rPr>
              <a:t>No </a:t>
            </a:r>
            <a:r>
              <a:rPr lang="en-US" sz="1000" err="1">
                <a:solidFill>
                  <a:srgbClr val="1F3B72"/>
                </a:solidFill>
                <a:latin typeface="Roboto"/>
              </a:rPr>
              <a:t>requiere</a:t>
            </a:r>
            <a:r>
              <a:rPr lang="en-US" sz="1000">
                <a:solidFill>
                  <a:srgbClr val="1F3B72"/>
                </a:solidFill>
                <a:latin typeface="Roboto"/>
              </a:rPr>
              <a:t> </a:t>
            </a:r>
            <a:r>
              <a:rPr lang="en-US" sz="1000" err="1">
                <a:solidFill>
                  <a:srgbClr val="1F3B72"/>
                </a:solidFill>
                <a:latin typeface="Roboto"/>
              </a:rPr>
              <a:t>programación</a:t>
            </a:r>
            <a:r>
              <a:rPr lang="en-US" sz="1000">
                <a:solidFill>
                  <a:srgbClr val="1F3B72"/>
                </a:solidFill>
                <a:latin typeface="Roboto"/>
              </a:rPr>
              <a:t>, </a:t>
            </a:r>
            <a:r>
              <a:rPr lang="en-US" sz="1000" err="1">
                <a:solidFill>
                  <a:srgbClr val="1F3B72"/>
                </a:solidFill>
                <a:latin typeface="Roboto"/>
              </a:rPr>
              <a:t>aunque</a:t>
            </a:r>
            <a:r>
              <a:rPr lang="en-US" sz="1000">
                <a:solidFill>
                  <a:srgbClr val="1F3B72"/>
                </a:solidFill>
                <a:latin typeface="Roboto"/>
              </a:rPr>
              <a:t> se </a:t>
            </a:r>
            <a:r>
              <a:rPr lang="en-US" sz="1000" err="1">
                <a:solidFill>
                  <a:srgbClr val="1F3B72"/>
                </a:solidFill>
                <a:latin typeface="Roboto"/>
              </a:rPr>
              <a:t>puede</a:t>
            </a:r>
            <a:r>
              <a:rPr lang="en-US" sz="1000">
                <a:solidFill>
                  <a:srgbClr val="1F3B72"/>
                </a:solidFill>
                <a:latin typeface="Roboto"/>
              </a:rPr>
              <a:t> usar </a:t>
            </a:r>
            <a:r>
              <a:rPr lang="en-US" sz="1000" err="1">
                <a:solidFill>
                  <a:srgbClr val="1F3B72"/>
                </a:solidFill>
                <a:latin typeface="Roboto"/>
              </a:rPr>
              <a:t>lenguaje</a:t>
            </a:r>
            <a:r>
              <a:rPr lang="en-US" sz="1000">
                <a:solidFill>
                  <a:srgbClr val="1F3B72"/>
                </a:solidFill>
                <a:latin typeface="Roboto"/>
              </a:rPr>
              <a:t> M.</a:t>
            </a:r>
            <a:endParaRPr lang="es-ES" sz="1000"/>
          </a:p>
        </p:txBody>
      </p:sp>
      <p:sp>
        <p:nvSpPr>
          <p:cNvPr id="87" name="TextBox 59">
            <a:extLst>
              <a:ext uri="{FF2B5EF4-FFF2-40B4-BE49-F238E27FC236}">
                <a16:creationId xmlns:a16="http://schemas.microsoft.com/office/drawing/2014/main" id="{3435F81F-90D9-1538-D91B-3A49A7DBF394}"/>
              </a:ext>
            </a:extLst>
          </p:cNvPr>
          <p:cNvSpPr txBox="1"/>
          <p:nvPr/>
        </p:nvSpPr>
        <p:spPr>
          <a:xfrm>
            <a:off x="2999125" y="3451879"/>
            <a:ext cx="4952402" cy="282129"/>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r>
              <a:rPr lang="en-US" sz="1000" err="1"/>
              <a:t>Puedes</a:t>
            </a:r>
            <a:r>
              <a:rPr lang="en-US" sz="1000"/>
              <a:t> </a:t>
            </a:r>
            <a:r>
              <a:rPr lang="en-US" sz="1000" err="1"/>
              <a:t>actualizar</a:t>
            </a:r>
            <a:r>
              <a:rPr lang="en-US" sz="1000"/>
              <a:t> </a:t>
            </a:r>
            <a:r>
              <a:rPr lang="en-US" sz="1000" err="1"/>
              <a:t>los</a:t>
            </a:r>
            <a:r>
              <a:rPr lang="en-US" sz="1000"/>
              <a:t> </a:t>
            </a:r>
            <a:r>
              <a:rPr lang="en-US" sz="1000" err="1"/>
              <a:t>datos</a:t>
            </a:r>
            <a:r>
              <a:rPr lang="en-US" sz="1000"/>
              <a:t> con un </a:t>
            </a:r>
            <a:r>
              <a:rPr lang="en-US" sz="1000" err="1"/>
              <a:t>clic</a:t>
            </a:r>
            <a:r>
              <a:rPr lang="en-US" sz="1000"/>
              <a:t> </a:t>
            </a:r>
            <a:r>
              <a:rPr lang="en-US" sz="1000" err="1"/>
              <a:t>manteniendo</a:t>
            </a:r>
            <a:r>
              <a:rPr lang="en-US" sz="1000"/>
              <a:t> </a:t>
            </a:r>
            <a:r>
              <a:rPr lang="en-US" sz="1000" err="1"/>
              <a:t>todas</a:t>
            </a:r>
            <a:r>
              <a:rPr lang="en-US" sz="1000"/>
              <a:t> las </a:t>
            </a:r>
            <a:r>
              <a:rPr lang="en-US" sz="1000" err="1"/>
              <a:t>transformaciones</a:t>
            </a:r>
            <a:r>
              <a:rPr lang="en-US" sz="1000"/>
              <a:t>.</a:t>
            </a:r>
            <a:endParaRPr lang="es-ES" sz="1000"/>
          </a:p>
          <a:p>
            <a:pPr>
              <a:lnSpc>
                <a:spcPts val="950"/>
              </a:lnSpc>
            </a:pPr>
            <a:endParaRPr lang="en-US" sz="1000">
              <a:solidFill>
                <a:srgbClr val="1F3B72"/>
              </a:solidFill>
              <a:ea typeface="Roboto"/>
              <a:cs typeface="Roboto"/>
            </a:endParaRPr>
          </a:p>
        </p:txBody>
      </p:sp>
      <p:sp>
        <p:nvSpPr>
          <p:cNvPr id="88" name="TextBox 58">
            <a:extLst>
              <a:ext uri="{FF2B5EF4-FFF2-40B4-BE49-F238E27FC236}">
                <a16:creationId xmlns:a16="http://schemas.microsoft.com/office/drawing/2014/main" id="{748969AB-43BC-1AD8-FB13-F35490817038}"/>
              </a:ext>
            </a:extLst>
          </p:cNvPr>
          <p:cNvSpPr txBox="1"/>
          <p:nvPr/>
        </p:nvSpPr>
        <p:spPr>
          <a:xfrm>
            <a:off x="3002191" y="3066079"/>
            <a:ext cx="5438313" cy="128240"/>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nSpc>
                <a:spcPts val="950"/>
              </a:lnSpc>
            </a:pPr>
            <a:r>
              <a:rPr lang="en-US" sz="1000">
                <a:solidFill>
                  <a:srgbClr val="1F3B72"/>
                </a:solidFill>
                <a:ea typeface="+mn-lt"/>
                <a:cs typeface="+mn-lt"/>
              </a:rPr>
              <a:t>Guarda </a:t>
            </a:r>
            <a:r>
              <a:rPr lang="en-US" sz="1000" err="1">
                <a:solidFill>
                  <a:srgbClr val="1F3B72"/>
                </a:solidFill>
                <a:ea typeface="+mn-lt"/>
                <a:cs typeface="+mn-lt"/>
              </a:rPr>
              <a:t>automáticamente</a:t>
            </a:r>
            <a:r>
              <a:rPr lang="en-US" sz="1000">
                <a:solidFill>
                  <a:srgbClr val="1F3B72"/>
                </a:solidFill>
                <a:ea typeface="+mn-lt"/>
                <a:cs typeface="+mn-lt"/>
              </a:rPr>
              <a:t> </a:t>
            </a:r>
            <a:r>
              <a:rPr lang="en-US" sz="1000" err="1">
                <a:solidFill>
                  <a:srgbClr val="1F3B72"/>
                </a:solidFill>
                <a:ea typeface="+mn-lt"/>
                <a:cs typeface="+mn-lt"/>
              </a:rPr>
              <a:t>cada</a:t>
            </a:r>
            <a:r>
              <a:rPr lang="en-US" sz="1000">
                <a:solidFill>
                  <a:srgbClr val="1F3B72"/>
                </a:solidFill>
                <a:ea typeface="+mn-lt"/>
                <a:cs typeface="+mn-lt"/>
              </a:rPr>
              <a:t> </a:t>
            </a:r>
            <a:r>
              <a:rPr lang="en-US" sz="1000" err="1">
                <a:solidFill>
                  <a:srgbClr val="1F3B72"/>
                </a:solidFill>
                <a:ea typeface="+mn-lt"/>
                <a:cs typeface="+mn-lt"/>
              </a:rPr>
              <a:t>transformación</a:t>
            </a:r>
            <a:r>
              <a:rPr lang="en-US" sz="1000">
                <a:solidFill>
                  <a:srgbClr val="1F3B72"/>
                </a:solidFill>
                <a:ea typeface="+mn-lt"/>
                <a:cs typeface="+mn-lt"/>
              </a:rPr>
              <a:t> </a:t>
            </a:r>
            <a:r>
              <a:rPr lang="en-US" sz="1000" err="1">
                <a:solidFill>
                  <a:srgbClr val="1F3B72"/>
                </a:solidFill>
                <a:ea typeface="+mn-lt"/>
                <a:cs typeface="+mn-lt"/>
              </a:rPr>
              <a:t>como</a:t>
            </a:r>
            <a:r>
              <a:rPr lang="en-US" sz="1000">
                <a:solidFill>
                  <a:srgbClr val="1F3B72"/>
                </a:solidFill>
                <a:ea typeface="+mn-lt"/>
                <a:cs typeface="+mn-lt"/>
              </a:rPr>
              <a:t> un paso.</a:t>
            </a:r>
            <a:endParaRPr lang="es-ES" sz="1000"/>
          </a:p>
        </p:txBody>
      </p:sp>
      <p:sp>
        <p:nvSpPr>
          <p:cNvPr id="89" name="TextBox 64">
            <a:extLst>
              <a:ext uri="{FF2B5EF4-FFF2-40B4-BE49-F238E27FC236}">
                <a16:creationId xmlns:a16="http://schemas.microsoft.com/office/drawing/2014/main" id="{15EC0B50-892D-1028-1414-E61E66405E80}"/>
              </a:ext>
            </a:extLst>
          </p:cNvPr>
          <p:cNvSpPr txBox="1"/>
          <p:nvPr/>
        </p:nvSpPr>
        <p:spPr>
          <a:xfrm>
            <a:off x="3047574" y="2114722"/>
            <a:ext cx="3544421" cy="141064"/>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1100"/>
              </a:lnSpc>
            </a:pPr>
            <a:r>
              <a:rPr lang="en-US" sz="1000" b="1" err="1">
                <a:solidFill>
                  <a:srgbClr val="F9FCFF"/>
                </a:solidFill>
                <a:latin typeface="Roboto Slab"/>
                <a:ea typeface="Roboto Slab"/>
                <a:cs typeface="Roboto Slab"/>
              </a:rPr>
              <a:t>Descripción</a:t>
            </a:r>
            <a:r>
              <a:rPr lang="en-US" sz="1000" b="1">
                <a:solidFill>
                  <a:srgbClr val="F9FCFF"/>
                </a:solidFill>
                <a:latin typeface="Roboto Slab"/>
                <a:ea typeface="Roboto Slab"/>
                <a:cs typeface="Roboto Slab"/>
              </a:rPr>
              <a:t> breve</a:t>
            </a:r>
            <a:endParaRPr lang="es-ES" sz="1000"/>
          </a:p>
        </p:txBody>
      </p:sp>
      <p:grpSp>
        <p:nvGrpSpPr>
          <p:cNvPr id="90" name="Group 35">
            <a:extLst>
              <a:ext uri="{FF2B5EF4-FFF2-40B4-BE49-F238E27FC236}">
                <a16:creationId xmlns:a16="http://schemas.microsoft.com/office/drawing/2014/main" id="{ED090844-1992-B5E7-8144-3F36EB0D0806}"/>
              </a:ext>
            </a:extLst>
          </p:cNvPr>
          <p:cNvGrpSpPr/>
          <p:nvPr/>
        </p:nvGrpSpPr>
        <p:grpSpPr>
          <a:xfrm>
            <a:off x="2942940" y="3918519"/>
            <a:ext cx="5208564" cy="842504"/>
            <a:chOff x="3027744" y="3435505"/>
            <a:chExt cx="1389910" cy="812800"/>
          </a:xfrm>
        </p:grpSpPr>
        <p:sp>
          <p:nvSpPr>
            <p:cNvPr id="91" name="Freeform 36">
              <a:extLst>
                <a:ext uri="{FF2B5EF4-FFF2-40B4-BE49-F238E27FC236}">
                  <a16:creationId xmlns:a16="http://schemas.microsoft.com/office/drawing/2014/main" id="{DEB34F63-6D73-7119-E691-ED814B96C2EC}"/>
                </a:ext>
              </a:extLst>
            </p:cNvPr>
            <p:cNvSpPr/>
            <p:nvPr/>
          </p:nvSpPr>
          <p:spPr>
            <a:xfrm>
              <a:off x="3027744" y="3435505"/>
              <a:ext cx="1389910" cy="433934"/>
            </a:xfrm>
            <a:custGeom>
              <a:avLst/>
              <a:gdLst/>
              <a:ahLst/>
              <a:cxnLst/>
              <a:rect l="l" t="t" r="r" b="b"/>
              <a:pathLst>
                <a:path w="1389910" h="433934">
                  <a:moveTo>
                    <a:pt x="0" y="0"/>
                  </a:moveTo>
                  <a:lnTo>
                    <a:pt x="1389910" y="0"/>
                  </a:lnTo>
                  <a:lnTo>
                    <a:pt x="1389910" y="433934"/>
                  </a:lnTo>
                  <a:lnTo>
                    <a:pt x="0" y="433934"/>
                  </a:lnTo>
                  <a:close/>
                </a:path>
              </a:pathLst>
            </a:custGeom>
            <a:solidFill>
              <a:srgbClr val="DCE7FA"/>
            </a:solidFill>
          </p:spPr>
          <p:txBody>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endParaRPr lang="es-CL" sz="1000"/>
            </a:p>
          </p:txBody>
        </p:sp>
        <p:sp>
          <p:nvSpPr>
            <p:cNvPr id="92" name="TextBox 37">
              <a:extLst>
                <a:ext uri="{FF2B5EF4-FFF2-40B4-BE49-F238E27FC236}">
                  <a16:creationId xmlns:a16="http://schemas.microsoft.com/office/drawing/2014/main" id="{9124DFF4-2EF5-8C22-1774-5D3F89757A2F}"/>
                </a:ext>
              </a:extLst>
            </p:cNvPr>
            <p:cNvSpPr txBox="1"/>
            <p:nvPr/>
          </p:nvSpPr>
          <p:spPr>
            <a:xfrm>
              <a:off x="3027744" y="3492655"/>
              <a:ext cx="812800" cy="755650"/>
            </a:xfrm>
            <a:prstGeom prst="rect">
              <a:avLst/>
            </a:prstGeom>
          </p:spPr>
          <p:txBody>
            <a:bodyPr lIns="25400" tIns="25400" rIns="25400" bIns="25400" rtlCol="0" anchor="ct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1250"/>
                </a:lnSpc>
              </a:pPr>
              <a:endParaRPr sz="1000"/>
            </a:p>
          </p:txBody>
        </p:sp>
      </p:grpSp>
      <p:sp>
        <p:nvSpPr>
          <p:cNvPr id="93" name="TextBox 59">
            <a:extLst>
              <a:ext uri="{FF2B5EF4-FFF2-40B4-BE49-F238E27FC236}">
                <a16:creationId xmlns:a16="http://schemas.microsoft.com/office/drawing/2014/main" id="{770DB215-3CCD-E166-96AE-7CA925BD18F5}"/>
              </a:ext>
            </a:extLst>
          </p:cNvPr>
          <p:cNvSpPr txBox="1"/>
          <p:nvPr/>
        </p:nvSpPr>
        <p:spPr>
          <a:xfrm>
            <a:off x="2999124" y="4012317"/>
            <a:ext cx="5439099" cy="128240"/>
          </a:xfrm>
          <a:prstGeom prst="rect">
            <a:avLst/>
          </a:prstGeom>
        </p:spPr>
        <p:txBody>
          <a:bodyPr wrap="square"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nSpc>
                <a:spcPts val="950"/>
              </a:lnSpc>
            </a:pPr>
            <a:r>
              <a:rPr lang="en-US" sz="1000">
                <a:solidFill>
                  <a:srgbClr val="1F3B72"/>
                </a:solidFill>
                <a:ea typeface="+mn-lt"/>
                <a:cs typeface="+mn-lt"/>
              </a:rPr>
              <a:t>Se </a:t>
            </a:r>
            <a:r>
              <a:rPr lang="en-US" sz="1000" err="1">
                <a:solidFill>
                  <a:srgbClr val="1F3B72"/>
                </a:solidFill>
                <a:ea typeface="+mn-lt"/>
                <a:cs typeface="+mn-lt"/>
              </a:rPr>
              <a:t>usa</a:t>
            </a:r>
            <a:r>
              <a:rPr lang="en-US" sz="1000">
                <a:solidFill>
                  <a:srgbClr val="1F3B72"/>
                </a:solidFill>
                <a:ea typeface="+mn-lt"/>
                <a:cs typeface="+mn-lt"/>
              </a:rPr>
              <a:t> también </a:t>
            </a:r>
            <a:r>
              <a:rPr lang="en-US" sz="1000" err="1">
                <a:solidFill>
                  <a:srgbClr val="1F3B72"/>
                </a:solidFill>
                <a:ea typeface="+mn-lt"/>
                <a:cs typeface="+mn-lt"/>
              </a:rPr>
              <a:t>en</a:t>
            </a:r>
            <a:r>
              <a:rPr lang="en-US" sz="1000">
                <a:solidFill>
                  <a:srgbClr val="1F3B72"/>
                </a:solidFill>
                <a:ea typeface="+mn-lt"/>
                <a:cs typeface="+mn-lt"/>
              </a:rPr>
              <a:t> Excel (es </a:t>
            </a:r>
            <a:r>
              <a:rPr lang="en-US" sz="1000" err="1">
                <a:solidFill>
                  <a:srgbClr val="1F3B72"/>
                </a:solidFill>
                <a:ea typeface="+mn-lt"/>
                <a:cs typeface="+mn-lt"/>
              </a:rPr>
              <a:t>el</a:t>
            </a:r>
            <a:r>
              <a:rPr lang="en-US" sz="1000">
                <a:solidFill>
                  <a:srgbClr val="1F3B72"/>
                </a:solidFill>
                <a:ea typeface="+mn-lt"/>
                <a:cs typeface="+mn-lt"/>
              </a:rPr>
              <a:t> </a:t>
            </a:r>
            <a:r>
              <a:rPr lang="en-US" sz="1000" err="1">
                <a:solidFill>
                  <a:srgbClr val="1F3B72"/>
                </a:solidFill>
                <a:ea typeface="+mn-lt"/>
                <a:cs typeface="+mn-lt"/>
              </a:rPr>
              <a:t>mismo</a:t>
            </a:r>
            <a:r>
              <a:rPr lang="en-US" sz="1000">
                <a:solidFill>
                  <a:srgbClr val="1F3B72"/>
                </a:solidFill>
                <a:ea typeface="+mn-lt"/>
                <a:cs typeface="+mn-lt"/>
              </a:rPr>
              <a:t> motor de </a:t>
            </a:r>
            <a:r>
              <a:rPr lang="en-US" sz="1000" err="1">
                <a:solidFill>
                  <a:srgbClr val="1F3B72"/>
                </a:solidFill>
                <a:ea typeface="+mn-lt"/>
                <a:cs typeface="+mn-lt"/>
              </a:rPr>
              <a:t>transformación</a:t>
            </a:r>
            <a:r>
              <a:rPr lang="en-US" sz="1000">
                <a:solidFill>
                  <a:srgbClr val="1F3B72"/>
                </a:solidFill>
                <a:ea typeface="+mn-lt"/>
                <a:cs typeface="+mn-lt"/>
              </a:rPr>
              <a:t>).</a:t>
            </a:r>
            <a:endParaRPr lang="es-ES" sz="1000"/>
          </a:p>
        </p:txBody>
      </p:sp>
      <p:sp>
        <p:nvSpPr>
          <p:cNvPr id="5" name="TextBox 4">
            <a:extLst>
              <a:ext uri="{FF2B5EF4-FFF2-40B4-BE49-F238E27FC236}">
                <a16:creationId xmlns:a16="http://schemas.microsoft.com/office/drawing/2014/main" id="{BAD1BA1B-B9F5-372F-A0E7-880ECF5B8377}"/>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a:solidFill>
                  <a:srgbClr val="1F3B72"/>
                </a:solidFill>
                <a:latin typeface="Roboto Slab"/>
                <a:ea typeface="Roboto Slab"/>
                <a:cs typeface="Roboto Slab"/>
              </a:rPr>
              <a:t>Editor de Power Query: </a:t>
            </a:r>
            <a:r>
              <a:rPr lang="en-US" sz="1900" b="1" err="1">
                <a:solidFill>
                  <a:srgbClr val="1F3B72"/>
                </a:solidFill>
                <a:latin typeface="Roboto Slab"/>
                <a:ea typeface="Roboto Slab"/>
                <a:cs typeface="Roboto Slab"/>
              </a:rPr>
              <a:t>Interfaz</a:t>
            </a:r>
            <a:endParaRPr lang="es-ES" err="1"/>
          </a:p>
        </p:txBody>
      </p:sp>
      <p:sp>
        <p:nvSpPr>
          <p:cNvPr id="8" name="TextBox 6">
            <a:extLst>
              <a:ext uri="{FF2B5EF4-FFF2-40B4-BE49-F238E27FC236}">
                <a16:creationId xmlns:a16="http://schemas.microsoft.com/office/drawing/2014/main" id="{0BF08395-1034-CBD7-3876-6AD5B6B8CF87}"/>
              </a:ext>
            </a:extLst>
          </p:cNvPr>
          <p:cNvSpPr txBox="1"/>
          <p:nvPr/>
        </p:nvSpPr>
        <p:spPr>
          <a:xfrm>
            <a:off x="1402951" y="1179805"/>
            <a:ext cx="6338099" cy="192360"/>
          </a:xfrm>
          <a:prstGeom prst="rect">
            <a:avLst/>
          </a:prstGeom>
        </p:spPr>
        <p:txBody>
          <a:bodyPr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1502"/>
              </a:lnSpc>
            </a:pPr>
            <a:r>
              <a:rPr lang="en-US" sz="1500" b="1" err="1">
                <a:solidFill>
                  <a:srgbClr val="5271FF"/>
                </a:solidFill>
                <a:latin typeface="+mj-lt"/>
              </a:rPr>
              <a:t>Introducción</a:t>
            </a:r>
            <a:r>
              <a:rPr lang="en-US" sz="1500" b="1">
                <a:solidFill>
                  <a:srgbClr val="5271FF"/>
                </a:solidFill>
                <a:latin typeface="+mj-lt"/>
              </a:rPr>
              <a:t> a Power Query</a:t>
            </a:r>
            <a:endParaRPr lang="es-ES"/>
          </a:p>
        </p:txBody>
      </p:sp>
      <p:sp>
        <p:nvSpPr>
          <p:cNvPr id="11" name="AutoShape 3">
            <a:extLst>
              <a:ext uri="{FF2B5EF4-FFF2-40B4-BE49-F238E27FC236}">
                <a16:creationId xmlns:a16="http://schemas.microsoft.com/office/drawing/2014/main" id="{70E3CDD3-C789-FA8B-4BF4-D5153ED9BA3A}"/>
              </a:ext>
            </a:extLst>
          </p:cNvPr>
          <p:cNvSpPr/>
          <p:nvPr/>
        </p:nvSpPr>
        <p:spPr>
          <a:xfrm>
            <a:off x="4380587" y="514351"/>
            <a:ext cx="382830" cy="85686"/>
          </a:xfrm>
          <a:prstGeom prst="rect">
            <a:avLst/>
          </a:prstGeom>
          <a:solidFill>
            <a:srgbClr val="6DC53A"/>
          </a:solidFill>
        </p:spPr>
        <p:txBody>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endParaRPr lang="es-CL"/>
          </a:p>
        </p:txBody>
      </p:sp>
      <p:grpSp>
        <p:nvGrpSpPr>
          <p:cNvPr id="19" name="Group 7">
            <a:extLst>
              <a:ext uri="{FF2B5EF4-FFF2-40B4-BE49-F238E27FC236}">
                <a16:creationId xmlns:a16="http://schemas.microsoft.com/office/drawing/2014/main" id="{CFC69CE2-D1C2-EA6F-98A4-353A13B4A0E0}"/>
              </a:ext>
            </a:extLst>
          </p:cNvPr>
          <p:cNvGrpSpPr/>
          <p:nvPr/>
        </p:nvGrpSpPr>
        <p:grpSpPr>
          <a:xfrm>
            <a:off x="0" y="4719068"/>
            <a:ext cx="9144000" cy="424432"/>
            <a:chOff x="0" y="0"/>
            <a:chExt cx="6186311" cy="287147"/>
          </a:xfrm>
        </p:grpSpPr>
        <p:sp>
          <p:nvSpPr>
            <p:cNvPr id="18" name="Freeform 8">
              <a:extLst>
                <a:ext uri="{FF2B5EF4-FFF2-40B4-BE49-F238E27FC236}">
                  <a16:creationId xmlns:a16="http://schemas.microsoft.com/office/drawing/2014/main" id="{F5892178-657B-19A3-DD66-E41C39514BA2}"/>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Tree>
    <p:extLst>
      <p:ext uri="{BB962C8B-B14F-4D97-AF65-F5344CB8AC3E}">
        <p14:creationId xmlns:p14="http://schemas.microsoft.com/office/powerpoint/2010/main" val="5086862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69DB8-CC38-B4BE-B792-E9FE96D4E144}"/>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CDBDC84C-03C4-45ED-286D-AFEBA05D9BEA}"/>
              </a:ext>
            </a:extLst>
          </p:cNvPr>
          <p:cNvSpPr txBox="1"/>
          <p:nvPr/>
        </p:nvSpPr>
        <p:spPr>
          <a:xfrm>
            <a:off x="890650" y="1588804"/>
            <a:ext cx="7357471" cy="553998"/>
          </a:xfrm>
          <a:prstGeom prst="rect">
            <a:avLst/>
          </a:prstGeom>
        </p:spPr>
        <p:txBody>
          <a:bodyPr wrap="square" lIns="0" tIns="0" rIns="0" bIns="0" rtlCol="0" anchor="t">
            <a:spAutoFit/>
          </a:bodyPr>
          <a:lstStyle/>
          <a:p>
            <a:r>
              <a:rPr lang="en-US" sz="1200">
                <a:solidFill>
                  <a:srgbClr val="253656"/>
                </a:solidFill>
                <a:latin typeface="Roboto"/>
              </a:rPr>
              <a:t>Power Query </a:t>
            </a:r>
            <a:r>
              <a:rPr lang="en-US" sz="1200" err="1">
                <a:solidFill>
                  <a:srgbClr val="253656"/>
                </a:solidFill>
                <a:latin typeface="Roboto"/>
              </a:rPr>
              <a:t>organiza</a:t>
            </a:r>
            <a:r>
              <a:rPr lang="en-US" sz="1200">
                <a:solidFill>
                  <a:srgbClr val="253656"/>
                </a:solidFill>
                <a:latin typeface="Roboto"/>
              </a:rPr>
              <a:t> sus </a:t>
            </a:r>
            <a:r>
              <a:rPr lang="en-US" sz="1200" err="1">
                <a:solidFill>
                  <a:srgbClr val="253656"/>
                </a:solidFill>
                <a:latin typeface="Roboto"/>
              </a:rPr>
              <a:t>herramientas</a:t>
            </a:r>
            <a:r>
              <a:rPr lang="en-US" sz="1200">
                <a:solidFill>
                  <a:srgbClr val="253656"/>
                </a:solidFill>
                <a:latin typeface="Roboto"/>
              </a:rPr>
              <a:t> </a:t>
            </a:r>
            <a:r>
              <a:rPr lang="en-US" sz="1200" err="1">
                <a:solidFill>
                  <a:srgbClr val="253656"/>
                </a:solidFill>
                <a:latin typeface="Roboto"/>
              </a:rPr>
              <a:t>en</a:t>
            </a:r>
            <a:r>
              <a:rPr lang="en-US" sz="1200">
                <a:solidFill>
                  <a:srgbClr val="253656"/>
                </a:solidFill>
                <a:latin typeface="Roboto"/>
              </a:rPr>
              <a:t> </a:t>
            </a:r>
            <a:r>
              <a:rPr lang="en-US" sz="1200" err="1">
                <a:solidFill>
                  <a:srgbClr val="253656"/>
                </a:solidFill>
                <a:latin typeface="Roboto"/>
              </a:rPr>
              <a:t>menús</a:t>
            </a:r>
            <a:r>
              <a:rPr lang="en-US" sz="1200">
                <a:solidFill>
                  <a:srgbClr val="253656"/>
                </a:solidFill>
                <a:latin typeface="Roboto"/>
              </a:rPr>
              <a:t> </a:t>
            </a:r>
            <a:r>
              <a:rPr lang="en-US" sz="1200" err="1">
                <a:solidFill>
                  <a:srgbClr val="253656"/>
                </a:solidFill>
                <a:latin typeface="Roboto"/>
                <a:ea typeface="Roboto"/>
                <a:cs typeface="Roboto"/>
              </a:rPr>
              <a:t>temáticos</a:t>
            </a:r>
            <a:r>
              <a:rPr lang="en-US" sz="1200">
                <a:solidFill>
                  <a:srgbClr val="253656"/>
                </a:solidFill>
                <a:latin typeface="Roboto"/>
                <a:ea typeface="Roboto"/>
                <a:cs typeface="Roboto"/>
              </a:rPr>
              <a:t> para </a:t>
            </a:r>
            <a:r>
              <a:rPr lang="en-US" sz="1200" err="1">
                <a:solidFill>
                  <a:srgbClr val="253656"/>
                </a:solidFill>
                <a:latin typeface="Roboto"/>
              </a:rPr>
              <a:t>facilitar</a:t>
            </a:r>
            <a:r>
              <a:rPr lang="en-US" sz="1200">
                <a:solidFill>
                  <a:srgbClr val="253656"/>
                </a:solidFill>
                <a:latin typeface="Roboto"/>
              </a:rPr>
              <a:t> </a:t>
            </a:r>
            <a:r>
              <a:rPr lang="en-US" sz="1200" err="1">
                <a:solidFill>
                  <a:srgbClr val="253656"/>
                </a:solidFill>
                <a:latin typeface="Roboto"/>
              </a:rPr>
              <a:t>el</a:t>
            </a:r>
            <a:r>
              <a:rPr lang="en-US" sz="1200">
                <a:solidFill>
                  <a:srgbClr val="253656"/>
                </a:solidFill>
                <a:latin typeface="Roboto"/>
                <a:ea typeface="Roboto"/>
                <a:cs typeface="Roboto"/>
              </a:rPr>
              <a:t> </a:t>
            </a:r>
            <a:r>
              <a:rPr lang="en-US" sz="1200" err="1">
                <a:solidFill>
                  <a:srgbClr val="253656"/>
                </a:solidFill>
                <a:latin typeface="Roboto"/>
              </a:rPr>
              <a:t>trabajo</a:t>
            </a:r>
            <a:r>
              <a:rPr lang="en-US" sz="1200">
                <a:solidFill>
                  <a:srgbClr val="253656"/>
                </a:solidFill>
                <a:latin typeface="Roboto"/>
              </a:rPr>
              <a:t> de </a:t>
            </a:r>
            <a:r>
              <a:rPr lang="en-US" sz="1200" err="1">
                <a:solidFill>
                  <a:srgbClr val="253656"/>
                </a:solidFill>
                <a:latin typeface="Roboto"/>
              </a:rPr>
              <a:t>transformación</a:t>
            </a:r>
            <a:r>
              <a:rPr lang="en-US" sz="1200">
                <a:solidFill>
                  <a:srgbClr val="253656"/>
                </a:solidFill>
                <a:latin typeface="Roboto"/>
              </a:rPr>
              <a:t> de </a:t>
            </a:r>
            <a:r>
              <a:rPr lang="en-US" sz="1200" err="1">
                <a:solidFill>
                  <a:srgbClr val="253656"/>
                </a:solidFill>
                <a:latin typeface="Roboto"/>
                <a:ea typeface="Roboto"/>
                <a:cs typeface="Roboto"/>
              </a:rPr>
              <a:t>datos</a:t>
            </a:r>
            <a:r>
              <a:rPr lang="en-US" sz="1200">
                <a:solidFill>
                  <a:srgbClr val="253656"/>
                </a:solidFill>
                <a:latin typeface="Roboto"/>
              </a:rPr>
              <a:t>. </a:t>
            </a:r>
            <a:endParaRPr lang="es-ES" sz="1200">
              <a:solidFill>
                <a:srgbClr val="253656"/>
              </a:solidFill>
              <a:latin typeface="Roboto"/>
            </a:endParaRPr>
          </a:p>
          <a:p>
            <a:r>
              <a:rPr lang="en-US" sz="1200" err="1">
                <a:solidFill>
                  <a:srgbClr val="253656"/>
                </a:solidFill>
                <a:latin typeface="Roboto"/>
              </a:rPr>
              <a:t>Aquí</a:t>
            </a:r>
            <a:r>
              <a:rPr lang="en-US" sz="1200">
                <a:solidFill>
                  <a:srgbClr val="253656"/>
                </a:solidFill>
                <a:latin typeface="Roboto"/>
              </a:rPr>
              <a:t> </a:t>
            </a:r>
            <a:r>
              <a:rPr lang="en-US" sz="1200" err="1">
                <a:solidFill>
                  <a:srgbClr val="253656"/>
                </a:solidFill>
                <a:latin typeface="Roboto"/>
              </a:rPr>
              <a:t>te</a:t>
            </a:r>
            <a:r>
              <a:rPr lang="en-US" sz="1200">
                <a:solidFill>
                  <a:srgbClr val="253656"/>
                </a:solidFill>
                <a:latin typeface="Roboto"/>
              </a:rPr>
              <a:t> </a:t>
            </a:r>
            <a:r>
              <a:rPr lang="en-US" sz="1200" err="1">
                <a:solidFill>
                  <a:srgbClr val="253656"/>
                </a:solidFill>
                <a:latin typeface="Roboto"/>
              </a:rPr>
              <a:t>presento</a:t>
            </a:r>
            <a:r>
              <a:rPr lang="en-US" sz="1200">
                <a:solidFill>
                  <a:srgbClr val="253656"/>
                </a:solidFill>
                <a:latin typeface="Roboto"/>
              </a:rPr>
              <a:t> </a:t>
            </a:r>
            <a:r>
              <a:rPr lang="en-US" sz="1200" err="1">
                <a:solidFill>
                  <a:srgbClr val="253656"/>
                </a:solidFill>
                <a:latin typeface="Roboto"/>
              </a:rPr>
              <a:t>los</a:t>
            </a:r>
            <a:r>
              <a:rPr lang="en-US" sz="1200">
                <a:solidFill>
                  <a:srgbClr val="253656"/>
                </a:solidFill>
                <a:latin typeface="Roboto"/>
              </a:rPr>
              <a:t> </a:t>
            </a:r>
            <a:r>
              <a:rPr lang="en-US" sz="1200" err="1">
                <a:solidFill>
                  <a:srgbClr val="253656"/>
                </a:solidFill>
                <a:latin typeface="Roboto"/>
              </a:rPr>
              <a:t>más</a:t>
            </a:r>
            <a:r>
              <a:rPr lang="en-US" sz="1200">
                <a:solidFill>
                  <a:srgbClr val="253656"/>
                </a:solidFill>
                <a:latin typeface="Roboto"/>
              </a:rPr>
              <a:t> </a:t>
            </a:r>
            <a:r>
              <a:rPr lang="en-US" sz="1200" err="1">
                <a:solidFill>
                  <a:srgbClr val="253656"/>
                </a:solidFill>
                <a:latin typeface="Roboto"/>
              </a:rPr>
              <a:t>importantes</a:t>
            </a:r>
            <a:r>
              <a:rPr lang="en-US" sz="1200">
                <a:solidFill>
                  <a:srgbClr val="253656"/>
                </a:solidFill>
                <a:latin typeface="Roboto"/>
              </a:rPr>
              <a:t>:</a:t>
            </a:r>
            <a:endParaRPr lang="es-ES" sz="1200">
              <a:ea typeface="Roboto"/>
              <a:cs typeface="Roboto"/>
            </a:endParaRPr>
          </a:p>
        </p:txBody>
      </p:sp>
      <p:sp>
        <p:nvSpPr>
          <p:cNvPr id="6" name="TextBox 4">
            <a:extLst>
              <a:ext uri="{FF2B5EF4-FFF2-40B4-BE49-F238E27FC236}">
                <a16:creationId xmlns:a16="http://schemas.microsoft.com/office/drawing/2014/main" id="{1A085766-85DD-591F-3978-0E1107C5655C}"/>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a:solidFill>
                  <a:srgbClr val="1F3B72"/>
                </a:solidFill>
                <a:latin typeface="Roboto Slab"/>
                <a:ea typeface="Roboto Slab"/>
                <a:cs typeface="Roboto Slab"/>
              </a:rPr>
              <a:t>Editor de Power Query: </a:t>
            </a:r>
            <a:r>
              <a:rPr lang="en-US" sz="1900" b="1" err="1">
                <a:solidFill>
                  <a:srgbClr val="1F3B72"/>
                </a:solidFill>
                <a:latin typeface="Roboto Slab"/>
                <a:ea typeface="Roboto Slab"/>
                <a:cs typeface="Roboto Slab"/>
              </a:rPr>
              <a:t>Interfaz</a:t>
            </a:r>
            <a:endParaRPr lang="es-ES" err="1"/>
          </a:p>
        </p:txBody>
      </p:sp>
      <p:sp>
        <p:nvSpPr>
          <p:cNvPr id="9" name="TextBox 6">
            <a:extLst>
              <a:ext uri="{FF2B5EF4-FFF2-40B4-BE49-F238E27FC236}">
                <a16:creationId xmlns:a16="http://schemas.microsoft.com/office/drawing/2014/main" id="{8B3B87F7-1010-E514-F27A-277D17A61DEC}"/>
              </a:ext>
            </a:extLst>
          </p:cNvPr>
          <p:cNvSpPr txBox="1"/>
          <p:nvPr/>
        </p:nvSpPr>
        <p:spPr>
          <a:xfrm>
            <a:off x="1402951" y="1179805"/>
            <a:ext cx="6338099" cy="192360"/>
          </a:xfrm>
          <a:prstGeom prst="rect">
            <a:avLst/>
          </a:prstGeom>
        </p:spPr>
        <p:txBody>
          <a:bodyPr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1502"/>
              </a:lnSpc>
            </a:pPr>
            <a:r>
              <a:rPr lang="en-US" sz="1500" b="1" err="1">
                <a:solidFill>
                  <a:srgbClr val="5271FF"/>
                </a:solidFill>
                <a:latin typeface="+mj-lt"/>
              </a:rPr>
              <a:t>Menús</a:t>
            </a:r>
            <a:r>
              <a:rPr lang="en-US" sz="1500" b="1">
                <a:solidFill>
                  <a:srgbClr val="5271FF"/>
                </a:solidFill>
                <a:latin typeface="+mj-lt"/>
              </a:rPr>
              <a:t> clave </a:t>
            </a:r>
            <a:r>
              <a:rPr lang="en-US" sz="1500" b="1" err="1">
                <a:solidFill>
                  <a:srgbClr val="5271FF"/>
                </a:solidFill>
                <a:latin typeface="+mj-lt"/>
              </a:rPr>
              <a:t>en</a:t>
            </a:r>
            <a:r>
              <a:rPr lang="en-US" sz="1500" b="1">
                <a:solidFill>
                  <a:srgbClr val="5271FF"/>
                </a:solidFill>
                <a:latin typeface="+mj-lt"/>
              </a:rPr>
              <a:t> Power Query</a:t>
            </a:r>
            <a:endParaRPr lang="es-ES"/>
          </a:p>
        </p:txBody>
      </p:sp>
      <p:sp>
        <p:nvSpPr>
          <p:cNvPr id="11" name="AutoShape 3">
            <a:extLst>
              <a:ext uri="{FF2B5EF4-FFF2-40B4-BE49-F238E27FC236}">
                <a16:creationId xmlns:a16="http://schemas.microsoft.com/office/drawing/2014/main" id="{2F00EE63-8CD8-6560-67DC-A31ABF0C2C69}"/>
              </a:ext>
            </a:extLst>
          </p:cNvPr>
          <p:cNvSpPr/>
          <p:nvPr/>
        </p:nvSpPr>
        <p:spPr>
          <a:xfrm>
            <a:off x="4380587" y="514351"/>
            <a:ext cx="382830" cy="85686"/>
          </a:xfrm>
          <a:prstGeom prst="rect">
            <a:avLst/>
          </a:prstGeom>
          <a:solidFill>
            <a:srgbClr val="6DC53A"/>
          </a:solidFill>
        </p:spPr>
        <p:txBody>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endParaRPr lang="es-CL"/>
          </a:p>
        </p:txBody>
      </p:sp>
      <p:grpSp>
        <p:nvGrpSpPr>
          <p:cNvPr id="14" name="Group 7">
            <a:extLst>
              <a:ext uri="{FF2B5EF4-FFF2-40B4-BE49-F238E27FC236}">
                <a16:creationId xmlns:a16="http://schemas.microsoft.com/office/drawing/2014/main" id="{16DE3C92-3C27-5764-19D5-499B198EFFC3}"/>
              </a:ext>
            </a:extLst>
          </p:cNvPr>
          <p:cNvGrpSpPr/>
          <p:nvPr/>
        </p:nvGrpSpPr>
        <p:grpSpPr>
          <a:xfrm>
            <a:off x="0" y="4719068"/>
            <a:ext cx="9144000" cy="424432"/>
            <a:chOff x="0" y="0"/>
            <a:chExt cx="6186311" cy="287147"/>
          </a:xfrm>
        </p:grpSpPr>
        <p:sp>
          <p:nvSpPr>
            <p:cNvPr id="13" name="Freeform 8">
              <a:extLst>
                <a:ext uri="{FF2B5EF4-FFF2-40B4-BE49-F238E27FC236}">
                  <a16:creationId xmlns:a16="http://schemas.microsoft.com/office/drawing/2014/main" id="{95F2E250-3580-CAD1-557D-0B6561737BE7}"/>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Tree>
    <p:extLst>
      <p:ext uri="{BB962C8B-B14F-4D97-AF65-F5344CB8AC3E}">
        <p14:creationId xmlns:p14="http://schemas.microsoft.com/office/powerpoint/2010/main" val="616415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1F6EB-64A2-BE4A-0F3B-A9AEEBE8A145}"/>
            </a:ext>
          </a:extLst>
        </p:cNvPr>
        <p:cNvGrpSpPr/>
        <p:nvPr/>
      </p:nvGrpSpPr>
      <p:grpSpPr>
        <a:xfrm>
          <a:off x="0" y="0"/>
          <a:ext cx="0" cy="0"/>
          <a:chOff x="0" y="0"/>
          <a:chExt cx="0" cy="0"/>
        </a:xfrm>
      </p:grpSpPr>
      <p:pic>
        <p:nvPicPr>
          <p:cNvPr id="5" name="Imagen 4" descr="Interfaz de usuario gráfica, Aplicación, Word&#10;&#10;El contenido generado por IA puede ser incorrecto.">
            <a:extLst>
              <a:ext uri="{FF2B5EF4-FFF2-40B4-BE49-F238E27FC236}">
                <a16:creationId xmlns:a16="http://schemas.microsoft.com/office/drawing/2014/main" id="{2715613C-C490-5BD3-57D7-5357C6439E97}"/>
              </a:ext>
            </a:extLst>
          </p:cNvPr>
          <p:cNvPicPr>
            <a:picLocks noChangeAspect="1"/>
          </p:cNvPicPr>
          <p:nvPr/>
        </p:nvPicPr>
        <p:blipFill>
          <a:blip r:embed="rId3"/>
          <a:srcRect r="53" b="26234"/>
          <a:stretch>
            <a:fillRect/>
          </a:stretch>
        </p:blipFill>
        <p:spPr>
          <a:xfrm>
            <a:off x="402150" y="1529917"/>
            <a:ext cx="8308696" cy="1259811"/>
          </a:xfrm>
          <a:prstGeom prst="rect">
            <a:avLst/>
          </a:prstGeom>
        </p:spPr>
      </p:pic>
      <p:sp>
        <p:nvSpPr>
          <p:cNvPr id="6" name="TextBox 4">
            <a:extLst>
              <a:ext uri="{FF2B5EF4-FFF2-40B4-BE49-F238E27FC236}">
                <a16:creationId xmlns:a16="http://schemas.microsoft.com/office/drawing/2014/main" id="{0EA00E0C-3FEA-F7D7-C426-9CD3E7AD682B}"/>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a:solidFill>
                  <a:srgbClr val="1F3B72"/>
                </a:solidFill>
                <a:latin typeface="Roboto Slab"/>
                <a:ea typeface="Roboto Slab"/>
                <a:cs typeface="Roboto Slab"/>
              </a:rPr>
              <a:t>Editor de Power Query: </a:t>
            </a:r>
            <a:r>
              <a:rPr lang="en-US" sz="1900" b="1" err="1">
                <a:solidFill>
                  <a:srgbClr val="1F3B72"/>
                </a:solidFill>
                <a:latin typeface="Roboto Slab"/>
                <a:ea typeface="Roboto Slab"/>
                <a:cs typeface="Roboto Slab"/>
              </a:rPr>
              <a:t>Interfaz</a:t>
            </a:r>
            <a:endParaRPr lang="es-ES" err="1"/>
          </a:p>
        </p:txBody>
      </p:sp>
      <p:sp>
        <p:nvSpPr>
          <p:cNvPr id="8" name="TextBox 6">
            <a:extLst>
              <a:ext uri="{FF2B5EF4-FFF2-40B4-BE49-F238E27FC236}">
                <a16:creationId xmlns:a16="http://schemas.microsoft.com/office/drawing/2014/main" id="{3FC191D3-62A3-A2B2-C480-671F36D271F8}"/>
              </a:ext>
            </a:extLst>
          </p:cNvPr>
          <p:cNvSpPr txBox="1"/>
          <p:nvPr/>
        </p:nvSpPr>
        <p:spPr>
          <a:xfrm>
            <a:off x="1402951" y="1179805"/>
            <a:ext cx="6338099" cy="192360"/>
          </a:xfrm>
          <a:prstGeom prst="rect">
            <a:avLst/>
          </a:prstGeom>
        </p:spPr>
        <p:txBody>
          <a:bodyPr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1502"/>
              </a:lnSpc>
            </a:pPr>
            <a:r>
              <a:rPr lang="en-US" sz="1500" b="1" err="1">
                <a:solidFill>
                  <a:srgbClr val="5271FF"/>
                </a:solidFill>
                <a:latin typeface="+mj-lt"/>
              </a:rPr>
              <a:t>Menús</a:t>
            </a:r>
            <a:r>
              <a:rPr lang="en-US" sz="1500" b="1">
                <a:solidFill>
                  <a:srgbClr val="5271FF"/>
                </a:solidFill>
                <a:latin typeface="+mj-lt"/>
              </a:rPr>
              <a:t> claves </a:t>
            </a:r>
            <a:r>
              <a:rPr lang="en-US" sz="1500" b="1" err="1">
                <a:solidFill>
                  <a:srgbClr val="5271FF"/>
                </a:solidFill>
                <a:latin typeface="+mj-lt"/>
              </a:rPr>
              <a:t>en</a:t>
            </a:r>
            <a:r>
              <a:rPr lang="en-US" sz="1500" b="1">
                <a:solidFill>
                  <a:srgbClr val="5271FF"/>
                </a:solidFill>
                <a:latin typeface="+mj-lt"/>
              </a:rPr>
              <a:t> Power Query</a:t>
            </a:r>
            <a:endParaRPr lang="es-ES"/>
          </a:p>
        </p:txBody>
      </p:sp>
      <p:sp>
        <p:nvSpPr>
          <p:cNvPr id="10" name="AutoShape 3">
            <a:extLst>
              <a:ext uri="{FF2B5EF4-FFF2-40B4-BE49-F238E27FC236}">
                <a16:creationId xmlns:a16="http://schemas.microsoft.com/office/drawing/2014/main" id="{B31BD22F-5FD2-66C7-CD17-28BCAFF7A798}"/>
              </a:ext>
            </a:extLst>
          </p:cNvPr>
          <p:cNvSpPr/>
          <p:nvPr/>
        </p:nvSpPr>
        <p:spPr>
          <a:xfrm>
            <a:off x="4380587" y="514351"/>
            <a:ext cx="382830" cy="85686"/>
          </a:xfrm>
          <a:prstGeom prst="rect">
            <a:avLst/>
          </a:prstGeom>
          <a:solidFill>
            <a:srgbClr val="6DC53A"/>
          </a:solidFill>
        </p:spPr>
        <p:txBody>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endParaRPr lang="es-CL"/>
          </a:p>
        </p:txBody>
      </p:sp>
      <p:grpSp>
        <p:nvGrpSpPr>
          <p:cNvPr id="13" name="Group 7">
            <a:extLst>
              <a:ext uri="{FF2B5EF4-FFF2-40B4-BE49-F238E27FC236}">
                <a16:creationId xmlns:a16="http://schemas.microsoft.com/office/drawing/2014/main" id="{1FF705E3-DEA8-6E76-334A-AF4E27A77F57}"/>
              </a:ext>
            </a:extLst>
          </p:cNvPr>
          <p:cNvGrpSpPr/>
          <p:nvPr/>
        </p:nvGrpSpPr>
        <p:grpSpPr>
          <a:xfrm>
            <a:off x="0" y="4719068"/>
            <a:ext cx="9144000" cy="424432"/>
            <a:chOff x="0" y="0"/>
            <a:chExt cx="6186311" cy="287147"/>
          </a:xfrm>
        </p:grpSpPr>
        <p:sp>
          <p:nvSpPr>
            <p:cNvPr id="12" name="Freeform 8">
              <a:extLst>
                <a:ext uri="{FF2B5EF4-FFF2-40B4-BE49-F238E27FC236}">
                  <a16:creationId xmlns:a16="http://schemas.microsoft.com/office/drawing/2014/main" id="{91E618B7-A598-4695-5511-0D3424E99C8D}"/>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4" name="CuadroTexto 3">
            <a:extLst>
              <a:ext uri="{FF2B5EF4-FFF2-40B4-BE49-F238E27FC236}">
                <a16:creationId xmlns:a16="http://schemas.microsoft.com/office/drawing/2014/main" id="{97E4327D-30C4-76F5-5B8F-F255F8D0297E}"/>
              </a:ext>
            </a:extLst>
          </p:cNvPr>
          <p:cNvSpPr txBox="1"/>
          <p:nvPr/>
        </p:nvSpPr>
        <p:spPr>
          <a:xfrm>
            <a:off x="404123" y="2936844"/>
            <a:ext cx="7250661" cy="155427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r>
              <a:rPr lang="es-ES" sz="1200" b="1"/>
              <a:t>1. Menú: Inicio</a:t>
            </a:r>
            <a:endParaRPr lang="es-ES" sz="1200">
              <a:ea typeface="Roboto"/>
              <a:cs typeface="Roboto"/>
            </a:endParaRPr>
          </a:p>
          <a:p>
            <a:r>
              <a:rPr lang="es-ES" sz="1200">
                <a:solidFill>
                  <a:srgbClr val="253656"/>
                </a:solidFill>
                <a:ea typeface="+mn-lt"/>
                <a:cs typeface="+mn-lt"/>
              </a:rPr>
              <a:t>Acciones básicas al comenzar a transformar datos</a:t>
            </a:r>
            <a:endParaRPr lang="es-ES" sz="1200">
              <a:ea typeface="Roboto"/>
              <a:cs typeface="Roboto"/>
            </a:endParaRPr>
          </a:p>
          <a:p>
            <a:pPr marL="285750" indent="-285750">
              <a:buFont typeface="Arial"/>
              <a:buChar char="•"/>
            </a:pPr>
            <a:r>
              <a:rPr lang="es-ES" sz="1200" b="1">
                <a:solidFill>
                  <a:srgbClr val="253656"/>
                </a:solidFill>
                <a:ea typeface="+mn-lt"/>
                <a:cs typeface="+mn-lt"/>
              </a:rPr>
              <a:t>Obtener datos:</a:t>
            </a:r>
            <a:r>
              <a:rPr lang="es-ES" sz="1200">
                <a:solidFill>
                  <a:srgbClr val="253656"/>
                </a:solidFill>
                <a:ea typeface="+mn-lt"/>
                <a:cs typeface="+mn-lt"/>
              </a:rPr>
              <a:t> Agregar nuevas fuentes</a:t>
            </a:r>
            <a:endParaRPr lang="es-ES" sz="1200">
              <a:ea typeface="+mn-lt"/>
              <a:cs typeface="+mn-lt"/>
            </a:endParaRPr>
          </a:p>
          <a:p>
            <a:pPr marL="285750" indent="-285750">
              <a:buFont typeface="Arial"/>
              <a:buChar char="•"/>
            </a:pPr>
            <a:r>
              <a:rPr lang="es-ES" sz="1200" b="1">
                <a:solidFill>
                  <a:srgbClr val="253656"/>
                </a:solidFill>
                <a:ea typeface="+mn-lt"/>
                <a:cs typeface="+mn-lt"/>
              </a:rPr>
              <a:t>Quitar columnas/filas:</a:t>
            </a:r>
            <a:r>
              <a:rPr lang="es-ES" sz="1200">
                <a:solidFill>
                  <a:srgbClr val="253656"/>
                </a:solidFill>
                <a:ea typeface="+mn-lt"/>
                <a:cs typeface="+mn-lt"/>
              </a:rPr>
              <a:t> Eliminar datos innecesarios</a:t>
            </a:r>
            <a:endParaRPr lang="es-ES" sz="1200">
              <a:ea typeface="Roboto"/>
              <a:cs typeface="Roboto"/>
            </a:endParaRPr>
          </a:p>
          <a:p>
            <a:pPr marL="285750" indent="-285750">
              <a:buFont typeface="Arial"/>
              <a:buChar char="•"/>
            </a:pPr>
            <a:r>
              <a:rPr lang="es-ES" sz="1200" b="1">
                <a:solidFill>
                  <a:srgbClr val="253656"/>
                </a:solidFill>
                <a:ea typeface="+mn-lt"/>
                <a:cs typeface="+mn-lt"/>
              </a:rPr>
              <a:t>Combinar consultas:</a:t>
            </a:r>
            <a:r>
              <a:rPr lang="es-ES" sz="1200">
                <a:solidFill>
                  <a:srgbClr val="253656"/>
                </a:solidFill>
                <a:ea typeface="+mn-lt"/>
                <a:cs typeface="+mn-lt"/>
              </a:rPr>
              <a:t> Unir (</a:t>
            </a:r>
            <a:r>
              <a:rPr lang="es-ES" sz="1200" err="1">
                <a:solidFill>
                  <a:srgbClr val="253656"/>
                </a:solidFill>
                <a:ea typeface="+mn-lt"/>
                <a:cs typeface="+mn-lt"/>
              </a:rPr>
              <a:t>merge</a:t>
            </a:r>
            <a:r>
              <a:rPr lang="es-ES" sz="1200">
                <a:solidFill>
                  <a:srgbClr val="253656"/>
                </a:solidFill>
                <a:ea typeface="+mn-lt"/>
                <a:cs typeface="+mn-lt"/>
              </a:rPr>
              <a:t>) o anexar (</a:t>
            </a:r>
            <a:r>
              <a:rPr lang="es-ES" sz="1200" err="1">
                <a:solidFill>
                  <a:srgbClr val="253656"/>
                </a:solidFill>
                <a:ea typeface="+mn-lt"/>
                <a:cs typeface="+mn-lt"/>
              </a:rPr>
              <a:t>append</a:t>
            </a:r>
            <a:r>
              <a:rPr lang="es-ES" sz="1200">
                <a:solidFill>
                  <a:srgbClr val="253656"/>
                </a:solidFill>
                <a:ea typeface="+mn-lt"/>
                <a:cs typeface="+mn-lt"/>
              </a:rPr>
              <a:t>) tablas</a:t>
            </a:r>
            <a:endParaRPr lang="es-ES" sz="1200">
              <a:ea typeface="Roboto"/>
              <a:cs typeface="Roboto"/>
            </a:endParaRPr>
          </a:p>
          <a:p>
            <a:pPr marL="285750" indent="-285750">
              <a:buFont typeface="Arial"/>
              <a:buChar char="•"/>
            </a:pPr>
            <a:r>
              <a:rPr lang="es-ES" sz="1200" b="1">
                <a:solidFill>
                  <a:srgbClr val="253656"/>
                </a:solidFill>
                <a:ea typeface="+mn-lt"/>
                <a:cs typeface="+mn-lt"/>
              </a:rPr>
              <a:t>Aplicar cambios:</a:t>
            </a:r>
            <a:r>
              <a:rPr lang="es-ES" sz="1200">
                <a:solidFill>
                  <a:srgbClr val="253656"/>
                </a:solidFill>
                <a:ea typeface="+mn-lt"/>
                <a:cs typeface="+mn-lt"/>
              </a:rPr>
              <a:t> Guardar transformaciones y volver a </a:t>
            </a:r>
            <a:r>
              <a:rPr lang="es-ES" sz="1200" err="1">
                <a:solidFill>
                  <a:srgbClr val="253656"/>
                </a:solidFill>
                <a:ea typeface="+mn-lt"/>
                <a:cs typeface="+mn-lt"/>
              </a:rPr>
              <a:t>Power</a:t>
            </a:r>
            <a:r>
              <a:rPr lang="es-ES" sz="1200">
                <a:solidFill>
                  <a:srgbClr val="253656"/>
                </a:solidFill>
                <a:ea typeface="+mn-lt"/>
                <a:cs typeface="+mn-lt"/>
              </a:rPr>
              <a:t> BI</a:t>
            </a:r>
            <a:endParaRPr lang="es-ES" sz="1200">
              <a:ea typeface="Roboto"/>
              <a:cs typeface="Roboto"/>
            </a:endParaRPr>
          </a:p>
          <a:p>
            <a:endParaRPr lang="es-ES" sz="1400" b="1">
              <a:ea typeface="Roboto"/>
              <a:cs typeface="Roboto"/>
            </a:endParaRPr>
          </a:p>
          <a:p>
            <a:pPr algn="l"/>
            <a:endParaRPr lang="es-ES">
              <a:ea typeface="Roboto"/>
              <a:cs typeface="Roboto"/>
            </a:endParaRPr>
          </a:p>
        </p:txBody>
      </p:sp>
    </p:spTree>
    <p:extLst>
      <p:ext uri="{BB962C8B-B14F-4D97-AF65-F5344CB8AC3E}">
        <p14:creationId xmlns:p14="http://schemas.microsoft.com/office/powerpoint/2010/main" val="17625684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5EFCD-EF16-12AA-58FF-0FCF3856E736}"/>
            </a:ext>
          </a:extLst>
        </p:cNvPr>
        <p:cNvGrpSpPr/>
        <p:nvPr/>
      </p:nvGrpSpPr>
      <p:grpSpPr>
        <a:xfrm>
          <a:off x="0" y="0"/>
          <a:ext cx="0" cy="0"/>
          <a:chOff x="0" y="0"/>
          <a:chExt cx="0" cy="0"/>
        </a:xfrm>
      </p:grpSpPr>
      <p:pic>
        <p:nvPicPr>
          <p:cNvPr id="4" name="Imagen 3" descr="Interfaz de usuario gráfica, Aplicación, Word&#10;&#10;El contenido generado por IA puede ser incorrecto.">
            <a:extLst>
              <a:ext uri="{FF2B5EF4-FFF2-40B4-BE49-F238E27FC236}">
                <a16:creationId xmlns:a16="http://schemas.microsoft.com/office/drawing/2014/main" id="{7002EFBC-266C-254A-0830-7881BECBF84D}"/>
              </a:ext>
            </a:extLst>
          </p:cNvPr>
          <p:cNvPicPr>
            <a:picLocks noChangeAspect="1"/>
          </p:cNvPicPr>
          <p:nvPr/>
        </p:nvPicPr>
        <p:blipFill>
          <a:blip r:embed="rId3"/>
          <a:srcRect b="22590"/>
          <a:stretch>
            <a:fillRect/>
          </a:stretch>
        </p:blipFill>
        <p:spPr>
          <a:xfrm>
            <a:off x="243663" y="1492617"/>
            <a:ext cx="8656675" cy="1072393"/>
          </a:xfrm>
          <a:prstGeom prst="rect">
            <a:avLst/>
          </a:prstGeom>
        </p:spPr>
      </p:pic>
      <p:sp>
        <p:nvSpPr>
          <p:cNvPr id="6" name="TextBox 4">
            <a:extLst>
              <a:ext uri="{FF2B5EF4-FFF2-40B4-BE49-F238E27FC236}">
                <a16:creationId xmlns:a16="http://schemas.microsoft.com/office/drawing/2014/main" id="{F5FC5DBB-784C-83C9-376F-2868CE25E096}"/>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a:solidFill>
                  <a:srgbClr val="1F3B72"/>
                </a:solidFill>
                <a:latin typeface="Roboto Slab"/>
                <a:ea typeface="Roboto Slab"/>
                <a:cs typeface="Roboto Slab"/>
              </a:rPr>
              <a:t>Editor de Power Query: </a:t>
            </a:r>
            <a:r>
              <a:rPr lang="en-US" sz="1900" b="1" err="1">
                <a:solidFill>
                  <a:srgbClr val="1F3B72"/>
                </a:solidFill>
                <a:latin typeface="Roboto Slab"/>
                <a:ea typeface="Roboto Slab"/>
                <a:cs typeface="Roboto Slab"/>
              </a:rPr>
              <a:t>Interfaz</a:t>
            </a:r>
            <a:endParaRPr lang="es-ES" err="1"/>
          </a:p>
        </p:txBody>
      </p:sp>
      <p:sp>
        <p:nvSpPr>
          <p:cNvPr id="8" name="TextBox 6">
            <a:extLst>
              <a:ext uri="{FF2B5EF4-FFF2-40B4-BE49-F238E27FC236}">
                <a16:creationId xmlns:a16="http://schemas.microsoft.com/office/drawing/2014/main" id="{94039EBA-6AD8-46E5-4456-667D021F0778}"/>
              </a:ext>
            </a:extLst>
          </p:cNvPr>
          <p:cNvSpPr txBox="1"/>
          <p:nvPr/>
        </p:nvSpPr>
        <p:spPr>
          <a:xfrm>
            <a:off x="1402951" y="1179805"/>
            <a:ext cx="6338099" cy="192360"/>
          </a:xfrm>
          <a:prstGeom prst="rect">
            <a:avLst/>
          </a:prstGeom>
        </p:spPr>
        <p:txBody>
          <a:bodyPr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1502"/>
              </a:lnSpc>
            </a:pPr>
            <a:r>
              <a:rPr lang="en-US" sz="1500" b="1" err="1">
                <a:solidFill>
                  <a:srgbClr val="5271FF"/>
                </a:solidFill>
                <a:latin typeface="+mj-lt"/>
              </a:rPr>
              <a:t>Menús</a:t>
            </a:r>
            <a:r>
              <a:rPr lang="en-US" sz="1500" b="1">
                <a:solidFill>
                  <a:srgbClr val="5271FF"/>
                </a:solidFill>
                <a:latin typeface="+mj-lt"/>
              </a:rPr>
              <a:t> claves </a:t>
            </a:r>
            <a:r>
              <a:rPr lang="en-US" sz="1500" b="1" err="1">
                <a:solidFill>
                  <a:srgbClr val="5271FF"/>
                </a:solidFill>
                <a:latin typeface="+mj-lt"/>
              </a:rPr>
              <a:t>en</a:t>
            </a:r>
            <a:r>
              <a:rPr lang="en-US" sz="1500" b="1">
                <a:solidFill>
                  <a:srgbClr val="5271FF"/>
                </a:solidFill>
                <a:latin typeface="+mj-lt"/>
              </a:rPr>
              <a:t> Power Query</a:t>
            </a:r>
            <a:endParaRPr lang="es-ES"/>
          </a:p>
        </p:txBody>
      </p:sp>
      <p:sp>
        <p:nvSpPr>
          <p:cNvPr id="10" name="AutoShape 3">
            <a:extLst>
              <a:ext uri="{FF2B5EF4-FFF2-40B4-BE49-F238E27FC236}">
                <a16:creationId xmlns:a16="http://schemas.microsoft.com/office/drawing/2014/main" id="{7C7A7959-0D4E-ED88-7313-80D9132208BC}"/>
              </a:ext>
            </a:extLst>
          </p:cNvPr>
          <p:cNvSpPr/>
          <p:nvPr/>
        </p:nvSpPr>
        <p:spPr>
          <a:xfrm>
            <a:off x="4380587" y="514351"/>
            <a:ext cx="382830" cy="85686"/>
          </a:xfrm>
          <a:prstGeom prst="rect">
            <a:avLst/>
          </a:prstGeom>
          <a:solidFill>
            <a:srgbClr val="6DC53A"/>
          </a:solidFill>
        </p:spPr>
        <p:txBody>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endParaRPr lang="es-CL"/>
          </a:p>
        </p:txBody>
      </p:sp>
      <p:grpSp>
        <p:nvGrpSpPr>
          <p:cNvPr id="13" name="Group 7">
            <a:extLst>
              <a:ext uri="{FF2B5EF4-FFF2-40B4-BE49-F238E27FC236}">
                <a16:creationId xmlns:a16="http://schemas.microsoft.com/office/drawing/2014/main" id="{A1E4A2C7-2FBE-EFAB-DFF1-585802D5E20E}"/>
              </a:ext>
            </a:extLst>
          </p:cNvPr>
          <p:cNvGrpSpPr/>
          <p:nvPr/>
        </p:nvGrpSpPr>
        <p:grpSpPr>
          <a:xfrm>
            <a:off x="0" y="4719068"/>
            <a:ext cx="9144000" cy="424432"/>
            <a:chOff x="0" y="0"/>
            <a:chExt cx="6186311" cy="287147"/>
          </a:xfrm>
        </p:grpSpPr>
        <p:sp>
          <p:nvSpPr>
            <p:cNvPr id="12" name="Freeform 8">
              <a:extLst>
                <a:ext uri="{FF2B5EF4-FFF2-40B4-BE49-F238E27FC236}">
                  <a16:creationId xmlns:a16="http://schemas.microsoft.com/office/drawing/2014/main" id="{7A349FBD-9512-6B49-4D3A-FAB23099A9A9}"/>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4" name="CuadroTexto 3">
            <a:extLst>
              <a:ext uri="{FF2B5EF4-FFF2-40B4-BE49-F238E27FC236}">
                <a16:creationId xmlns:a16="http://schemas.microsoft.com/office/drawing/2014/main" id="{5FE47092-DD93-0FE8-35DD-01004BA0B0A5}"/>
              </a:ext>
            </a:extLst>
          </p:cNvPr>
          <p:cNvSpPr txBox="1"/>
          <p:nvPr/>
        </p:nvSpPr>
        <p:spPr>
          <a:xfrm>
            <a:off x="336755" y="2696611"/>
            <a:ext cx="7250661" cy="138499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r>
              <a:rPr lang="es-ES" sz="1200" b="1"/>
              <a:t>2. Menú: Transformar</a:t>
            </a:r>
            <a:endParaRPr lang="es-ES" sz="1200">
              <a:ea typeface="Roboto"/>
              <a:cs typeface="Roboto"/>
            </a:endParaRPr>
          </a:p>
          <a:p>
            <a:r>
              <a:rPr lang="es-ES" sz="1200">
                <a:ea typeface="+mn-lt"/>
                <a:cs typeface="+mn-lt"/>
              </a:rPr>
              <a:t>Modifica directamente los datos existentes</a:t>
            </a:r>
            <a:endParaRPr lang="es-ES" sz="1200">
              <a:ea typeface="Roboto"/>
              <a:cs typeface="Roboto"/>
            </a:endParaRPr>
          </a:p>
          <a:p>
            <a:pPr marL="285750" indent="-285750">
              <a:buFont typeface="Arial"/>
              <a:buChar char="•"/>
            </a:pPr>
            <a:r>
              <a:rPr lang="es-ES" sz="1200" b="1">
                <a:ea typeface="+mn-lt"/>
                <a:cs typeface="+mn-lt"/>
              </a:rPr>
              <a:t>Tipo de datos:</a:t>
            </a:r>
            <a:r>
              <a:rPr lang="es-ES" sz="1200">
                <a:ea typeface="+mn-lt"/>
                <a:cs typeface="+mn-lt"/>
              </a:rPr>
              <a:t> Texto, número, fecha, etc.</a:t>
            </a:r>
            <a:endParaRPr lang="es-ES" sz="1200">
              <a:ea typeface="Roboto"/>
              <a:cs typeface="Roboto"/>
            </a:endParaRPr>
          </a:p>
          <a:p>
            <a:pPr marL="285750" indent="-285750">
              <a:buFont typeface="Arial"/>
              <a:buChar char="•"/>
            </a:pPr>
            <a:r>
              <a:rPr lang="es-ES" sz="1200" b="1">
                <a:ea typeface="+mn-lt"/>
                <a:cs typeface="+mn-lt"/>
              </a:rPr>
              <a:t>Reemplazar valores:</a:t>
            </a:r>
            <a:r>
              <a:rPr lang="es-ES" sz="1200">
                <a:ea typeface="+mn-lt"/>
                <a:cs typeface="+mn-lt"/>
              </a:rPr>
              <a:t> Sustituye errores o valores nulos</a:t>
            </a:r>
            <a:endParaRPr lang="es-ES" sz="1200">
              <a:ea typeface="Roboto"/>
              <a:cs typeface="Roboto"/>
            </a:endParaRPr>
          </a:p>
          <a:p>
            <a:pPr marL="285750" indent="-285750">
              <a:buFont typeface="Arial"/>
              <a:buChar char="•"/>
            </a:pPr>
            <a:r>
              <a:rPr lang="es-ES" sz="1200" b="1">
                <a:ea typeface="+mn-lt"/>
                <a:cs typeface="+mn-lt"/>
              </a:rPr>
              <a:t>Dividir columnas:</a:t>
            </a:r>
            <a:r>
              <a:rPr lang="es-ES" sz="1200">
                <a:ea typeface="+mn-lt"/>
                <a:cs typeface="+mn-lt"/>
              </a:rPr>
              <a:t> Por delimitador o número fijo de caracteres</a:t>
            </a:r>
            <a:endParaRPr lang="es-ES" sz="1200">
              <a:ea typeface="Roboto"/>
              <a:cs typeface="Roboto"/>
            </a:endParaRPr>
          </a:p>
          <a:p>
            <a:pPr marL="285750" indent="-285750">
              <a:buFont typeface="Arial"/>
              <a:buChar char="•"/>
            </a:pPr>
            <a:r>
              <a:rPr lang="es-ES" sz="1200" b="1">
                <a:ea typeface="+mn-lt"/>
                <a:cs typeface="+mn-lt"/>
              </a:rPr>
              <a:t>Pivotear / </a:t>
            </a:r>
            <a:r>
              <a:rPr lang="es-ES" sz="1200" b="1" err="1">
                <a:ea typeface="+mn-lt"/>
                <a:cs typeface="+mn-lt"/>
              </a:rPr>
              <a:t>Despivotar</a:t>
            </a:r>
            <a:r>
              <a:rPr lang="es-ES" sz="1200" b="1">
                <a:ea typeface="+mn-lt"/>
                <a:cs typeface="+mn-lt"/>
              </a:rPr>
              <a:t>:</a:t>
            </a:r>
            <a:r>
              <a:rPr lang="es-ES" sz="1200">
                <a:ea typeface="+mn-lt"/>
                <a:cs typeface="+mn-lt"/>
              </a:rPr>
              <a:t> Reorganiza datos en formato tabla</a:t>
            </a:r>
            <a:endParaRPr lang="es-ES" sz="1200">
              <a:ea typeface="Roboto"/>
              <a:cs typeface="Roboto"/>
            </a:endParaRPr>
          </a:p>
          <a:p>
            <a:pPr marL="285750" indent="-285750">
              <a:buFont typeface="Arial"/>
              <a:buChar char="•"/>
            </a:pPr>
            <a:r>
              <a:rPr lang="es-ES" sz="1200" b="1">
                <a:ea typeface="+mn-lt"/>
                <a:cs typeface="+mn-lt"/>
              </a:rPr>
              <a:t>Formato de texto:</a:t>
            </a:r>
            <a:r>
              <a:rPr lang="es-ES" sz="1200">
                <a:ea typeface="+mn-lt"/>
                <a:cs typeface="+mn-lt"/>
              </a:rPr>
              <a:t> Quitar espacios, mayúsculas/minúsculas</a:t>
            </a:r>
            <a:endParaRPr lang="es-ES" sz="1200">
              <a:ea typeface="Roboto"/>
              <a:cs typeface="Roboto"/>
            </a:endParaRPr>
          </a:p>
        </p:txBody>
      </p:sp>
    </p:spTree>
    <p:extLst>
      <p:ext uri="{BB962C8B-B14F-4D97-AF65-F5344CB8AC3E}">
        <p14:creationId xmlns:p14="http://schemas.microsoft.com/office/powerpoint/2010/main" val="18346331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1425B9-4FF6-1B8A-B19E-BD49DF307FEB}"/>
            </a:ext>
          </a:extLst>
        </p:cNvPr>
        <p:cNvGrpSpPr/>
        <p:nvPr/>
      </p:nvGrpSpPr>
      <p:grpSpPr>
        <a:xfrm>
          <a:off x="0" y="0"/>
          <a:ext cx="0" cy="0"/>
          <a:chOff x="0" y="0"/>
          <a:chExt cx="0" cy="0"/>
        </a:xfrm>
      </p:grpSpPr>
      <p:pic>
        <p:nvPicPr>
          <p:cNvPr id="4" name="Imagen 3" descr="Interfaz de usuario gráfica, Aplicación, Word&#10;&#10;El contenido generado por IA puede ser incorrecto.">
            <a:extLst>
              <a:ext uri="{FF2B5EF4-FFF2-40B4-BE49-F238E27FC236}">
                <a16:creationId xmlns:a16="http://schemas.microsoft.com/office/drawing/2014/main" id="{E18097F9-1F6D-BD25-0EC7-00261BD2DE6B}"/>
              </a:ext>
            </a:extLst>
          </p:cNvPr>
          <p:cNvPicPr>
            <a:picLocks noChangeAspect="1"/>
          </p:cNvPicPr>
          <p:nvPr/>
        </p:nvPicPr>
        <p:blipFill>
          <a:blip r:embed="rId3"/>
          <a:srcRect l="-610" r="-51" b="30892"/>
          <a:stretch>
            <a:fillRect/>
          </a:stretch>
        </p:blipFill>
        <p:spPr>
          <a:xfrm>
            <a:off x="138566" y="1460691"/>
            <a:ext cx="8773910" cy="1336905"/>
          </a:xfrm>
          <a:prstGeom prst="rect">
            <a:avLst/>
          </a:prstGeom>
        </p:spPr>
      </p:pic>
      <p:sp>
        <p:nvSpPr>
          <p:cNvPr id="6" name="TextBox 4">
            <a:extLst>
              <a:ext uri="{FF2B5EF4-FFF2-40B4-BE49-F238E27FC236}">
                <a16:creationId xmlns:a16="http://schemas.microsoft.com/office/drawing/2014/main" id="{7801F398-EE98-5583-BF33-58D5BE621B4F}"/>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a:solidFill>
                  <a:srgbClr val="1F3B72"/>
                </a:solidFill>
                <a:latin typeface="Roboto Slab"/>
                <a:ea typeface="Roboto Slab"/>
                <a:cs typeface="Roboto Slab"/>
              </a:rPr>
              <a:t>Editor de Power Query: </a:t>
            </a:r>
            <a:r>
              <a:rPr lang="en-US" sz="1900" b="1" err="1">
                <a:solidFill>
                  <a:srgbClr val="1F3B72"/>
                </a:solidFill>
                <a:latin typeface="Roboto Slab"/>
                <a:ea typeface="Roboto Slab"/>
                <a:cs typeface="Roboto Slab"/>
              </a:rPr>
              <a:t>Interfaz</a:t>
            </a:r>
            <a:endParaRPr lang="es-ES" err="1"/>
          </a:p>
        </p:txBody>
      </p:sp>
      <p:sp>
        <p:nvSpPr>
          <p:cNvPr id="8" name="TextBox 6">
            <a:extLst>
              <a:ext uri="{FF2B5EF4-FFF2-40B4-BE49-F238E27FC236}">
                <a16:creationId xmlns:a16="http://schemas.microsoft.com/office/drawing/2014/main" id="{959FDC07-726E-491B-22C0-AC00CB85FC46}"/>
              </a:ext>
            </a:extLst>
          </p:cNvPr>
          <p:cNvSpPr txBox="1"/>
          <p:nvPr/>
        </p:nvSpPr>
        <p:spPr>
          <a:xfrm>
            <a:off x="1402951" y="1179805"/>
            <a:ext cx="6338099" cy="192360"/>
          </a:xfrm>
          <a:prstGeom prst="rect">
            <a:avLst/>
          </a:prstGeom>
        </p:spPr>
        <p:txBody>
          <a:bodyPr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1502"/>
              </a:lnSpc>
            </a:pPr>
            <a:r>
              <a:rPr lang="en-US" sz="1500" b="1" err="1">
                <a:solidFill>
                  <a:srgbClr val="5271FF"/>
                </a:solidFill>
                <a:latin typeface="+mj-lt"/>
              </a:rPr>
              <a:t>Menús</a:t>
            </a:r>
            <a:r>
              <a:rPr lang="en-US" sz="1500" b="1">
                <a:solidFill>
                  <a:srgbClr val="5271FF"/>
                </a:solidFill>
                <a:latin typeface="+mj-lt"/>
              </a:rPr>
              <a:t> claves </a:t>
            </a:r>
            <a:r>
              <a:rPr lang="en-US" sz="1500" b="1" err="1">
                <a:solidFill>
                  <a:srgbClr val="5271FF"/>
                </a:solidFill>
                <a:latin typeface="+mj-lt"/>
              </a:rPr>
              <a:t>en</a:t>
            </a:r>
            <a:r>
              <a:rPr lang="en-US" sz="1500" b="1">
                <a:solidFill>
                  <a:srgbClr val="5271FF"/>
                </a:solidFill>
                <a:latin typeface="+mj-lt"/>
              </a:rPr>
              <a:t> Power Query</a:t>
            </a:r>
            <a:endParaRPr lang="es-ES"/>
          </a:p>
        </p:txBody>
      </p:sp>
      <p:sp>
        <p:nvSpPr>
          <p:cNvPr id="10" name="AutoShape 3">
            <a:extLst>
              <a:ext uri="{FF2B5EF4-FFF2-40B4-BE49-F238E27FC236}">
                <a16:creationId xmlns:a16="http://schemas.microsoft.com/office/drawing/2014/main" id="{03875E64-4B15-CC82-FD9E-56F844E408F3}"/>
              </a:ext>
            </a:extLst>
          </p:cNvPr>
          <p:cNvSpPr/>
          <p:nvPr/>
        </p:nvSpPr>
        <p:spPr>
          <a:xfrm>
            <a:off x="4380587" y="514351"/>
            <a:ext cx="382830" cy="85686"/>
          </a:xfrm>
          <a:prstGeom prst="rect">
            <a:avLst/>
          </a:prstGeom>
          <a:solidFill>
            <a:srgbClr val="6DC53A"/>
          </a:solidFill>
        </p:spPr>
        <p:txBody>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endParaRPr lang="es-CL"/>
          </a:p>
        </p:txBody>
      </p:sp>
      <p:grpSp>
        <p:nvGrpSpPr>
          <p:cNvPr id="13" name="Group 7">
            <a:extLst>
              <a:ext uri="{FF2B5EF4-FFF2-40B4-BE49-F238E27FC236}">
                <a16:creationId xmlns:a16="http://schemas.microsoft.com/office/drawing/2014/main" id="{C69B2CE9-9ED5-FAE6-5AFB-5C192C260A29}"/>
              </a:ext>
            </a:extLst>
          </p:cNvPr>
          <p:cNvGrpSpPr/>
          <p:nvPr/>
        </p:nvGrpSpPr>
        <p:grpSpPr>
          <a:xfrm>
            <a:off x="0" y="4719068"/>
            <a:ext cx="9144000" cy="424432"/>
            <a:chOff x="0" y="0"/>
            <a:chExt cx="6186311" cy="287147"/>
          </a:xfrm>
        </p:grpSpPr>
        <p:sp>
          <p:nvSpPr>
            <p:cNvPr id="12" name="Freeform 8">
              <a:extLst>
                <a:ext uri="{FF2B5EF4-FFF2-40B4-BE49-F238E27FC236}">
                  <a16:creationId xmlns:a16="http://schemas.microsoft.com/office/drawing/2014/main" id="{8C386AE7-E931-1964-B222-978D28CD4F46}"/>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4" name="CuadroTexto 3">
            <a:extLst>
              <a:ext uri="{FF2B5EF4-FFF2-40B4-BE49-F238E27FC236}">
                <a16:creationId xmlns:a16="http://schemas.microsoft.com/office/drawing/2014/main" id="{EB7CD0D4-FBF8-FD54-FC0F-4E65798C9F73}"/>
              </a:ext>
            </a:extLst>
          </p:cNvPr>
          <p:cNvSpPr txBox="1"/>
          <p:nvPr/>
        </p:nvSpPr>
        <p:spPr>
          <a:xfrm>
            <a:off x="753197" y="2913692"/>
            <a:ext cx="7250661" cy="123110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r>
              <a:rPr lang="es-ES" sz="1200" b="1"/>
              <a:t>3. Menú: Agregar columna</a:t>
            </a:r>
            <a:endParaRPr lang="es-ES" sz="1200">
              <a:ea typeface="Roboto"/>
              <a:cs typeface="Roboto"/>
            </a:endParaRPr>
          </a:p>
          <a:p>
            <a:r>
              <a:rPr lang="es-ES" sz="1200">
                <a:ea typeface="+mn-lt"/>
                <a:cs typeface="+mn-lt"/>
              </a:rPr>
              <a:t>Crea nuevas columnas sin alterar las originales</a:t>
            </a:r>
            <a:endParaRPr lang="es-ES" sz="1200">
              <a:ea typeface="Roboto"/>
              <a:cs typeface="Roboto"/>
            </a:endParaRPr>
          </a:p>
          <a:p>
            <a:pPr marL="285750" indent="-285750">
              <a:buFont typeface="Arial"/>
              <a:buChar char="•"/>
            </a:pPr>
            <a:r>
              <a:rPr lang="es-ES" sz="1200" b="1">
                <a:ea typeface="+mn-lt"/>
                <a:cs typeface="+mn-lt"/>
              </a:rPr>
              <a:t>Columna personalizada:</a:t>
            </a:r>
            <a:r>
              <a:rPr lang="es-ES" sz="1200">
                <a:ea typeface="+mn-lt"/>
                <a:cs typeface="+mn-lt"/>
              </a:rPr>
              <a:t> Usa fórmulas con lenguaje M</a:t>
            </a:r>
            <a:endParaRPr lang="es-ES" sz="1200">
              <a:ea typeface="Roboto"/>
              <a:cs typeface="Roboto"/>
            </a:endParaRPr>
          </a:p>
          <a:p>
            <a:pPr marL="285750" indent="-285750">
              <a:buFont typeface="Arial"/>
              <a:buChar char="•"/>
            </a:pPr>
            <a:r>
              <a:rPr lang="es-ES" sz="1200" b="1">
                <a:ea typeface="+mn-lt"/>
                <a:cs typeface="+mn-lt"/>
              </a:rPr>
              <a:t>Desde ejemplos:</a:t>
            </a:r>
            <a:r>
              <a:rPr lang="es-ES" sz="1200">
                <a:ea typeface="+mn-lt"/>
                <a:cs typeface="+mn-lt"/>
              </a:rPr>
              <a:t> Aprendizaje automático guiado por texto</a:t>
            </a:r>
            <a:endParaRPr lang="es-ES" sz="1200">
              <a:ea typeface="Roboto"/>
              <a:cs typeface="Roboto"/>
            </a:endParaRPr>
          </a:p>
          <a:p>
            <a:pPr marL="285750" indent="-285750">
              <a:buFont typeface="Arial"/>
              <a:buChar char="•"/>
            </a:pPr>
            <a:r>
              <a:rPr lang="es-ES" sz="1200" b="1">
                <a:ea typeface="+mn-lt"/>
                <a:cs typeface="+mn-lt"/>
              </a:rPr>
              <a:t>Índice / Condicional:</a:t>
            </a:r>
            <a:r>
              <a:rPr lang="es-ES" sz="1200">
                <a:ea typeface="+mn-lt"/>
                <a:cs typeface="+mn-lt"/>
              </a:rPr>
              <a:t> Crea secuencias o reglas tipo “si esto, entonces aquello”</a:t>
            </a:r>
            <a:endParaRPr lang="es-ES" sz="1200">
              <a:ea typeface="Roboto"/>
              <a:cs typeface="Roboto"/>
            </a:endParaRPr>
          </a:p>
          <a:p>
            <a:endParaRPr lang="es-ES" sz="1400" b="1">
              <a:ea typeface="Roboto"/>
              <a:cs typeface="Roboto"/>
            </a:endParaRPr>
          </a:p>
        </p:txBody>
      </p:sp>
    </p:spTree>
    <p:extLst>
      <p:ext uri="{BB962C8B-B14F-4D97-AF65-F5344CB8AC3E}">
        <p14:creationId xmlns:p14="http://schemas.microsoft.com/office/powerpoint/2010/main" val="42597050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45CE0-44F1-861A-C806-CA37DE7CE7AD}"/>
            </a:ext>
          </a:extLst>
        </p:cNvPr>
        <p:cNvGrpSpPr/>
        <p:nvPr/>
      </p:nvGrpSpPr>
      <p:grpSpPr>
        <a:xfrm>
          <a:off x="0" y="0"/>
          <a:ext cx="0" cy="0"/>
          <a:chOff x="0" y="0"/>
          <a:chExt cx="0" cy="0"/>
        </a:xfrm>
      </p:grpSpPr>
      <p:pic>
        <p:nvPicPr>
          <p:cNvPr id="4" name="Imagen 3" descr="Interfaz de usuario gráfica, Aplicación, Word&#10;&#10;El contenido generado por IA puede ser incorrecto.">
            <a:extLst>
              <a:ext uri="{FF2B5EF4-FFF2-40B4-BE49-F238E27FC236}">
                <a16:creationId xmlns:a16="http://schemas.microsoft.com/office/drawing/2014/main" id="{CE5E08E7-E20F-DCC7-48B9-107C659AC48C}"/>
              </a:ext>
            </a:extLst>
          </p:cNvPr>
          <p:cNvPicPr>
            <a:picLocks noChangeAspect="1"/>
          </p:cNvPicPr>
          <p:nvPr/>
        </p:nvPicPr>
        <p:blipFill>
          <a:blip r:embed="rId3"/>
          <a:srcRect l="-501" r="-50" b="28958"/>
          <a:stretch>
            <a:fillRect/>
          </a:stretch>
        </p:blipFill>
        <p:spPr>
          <a:xfrm>
            <a:off x="701416" y="1491992"/>
            <a:ext cx="8117752" cy="1376073"/>
          </a:xfrm>
          <a:prstGeom prst="rect">
            <a:avLst/>
          </a:prstGeom>
        </p:spPr>
      </p:pic>
      <p:sp>
        <p:nvSpPr>
          <p:cNvPr id="6" name="TextBox 4">
            <a:extLst>
              <a:ext uri="{FF2B5EF4-FFF2-40B4-BE49-F238E27FC236}">
                <a16:creationId xmlns:a16="http://schemas.microsoft.com/office/drawing/2014/main" id="{07EB02AE-6A0B-10EF-0E93-7F852492AA44}"/>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a:solidFill>
                  <a:srgbClr val="1F3B72"/>
                </a:solidFill>
                <a:latin typeface="Roboto Slab"/>
                <a:ea typeface="Roboto Slab"/>
                <a:cs typeface="Roboto Slab"/>
              </a:rPr>
              <a:t>Editor de Power Query: </a:t>
            </a:r>
            <a:r>
              <a:rPr lang="en-US" sz="1900" b="1" err="1">
                <a:solidFill>
                  <a:srgbClr val="1F3B72"/>
                </a:solidFill>
                <a:latin typeface="Roboto Slab"/>
                <a:ea typeface="Roboto Slab"/>
                <a:cs typeface="Roboto Slab"/>
              </a:rPr>
              <a:t>Interfaz</a:t>
            </a:r>
            <a:endParaRPr lang="es-ES" err="1"/>
          </a:p>
        </p:txBody>
      </p:sp>
      <p:sp>
        <p:nvSpPr>
          <p:cNvPr id="8" name="TextBox 6">
            <a:extLst>
              <a:ext uri="{FF2B5EF4-FFF2-40B4-BE49-F238E27FC236}">
                <a16:creationId xmlns:a16="http://schemas.microsoft.com/office/drawing/2014/main" id="{3037F8C0-3025-5B6A-3840-C15E01450C74}"/>
              </a:ext>
            </a:extLst>
          </p:cNvPr>
          <p:cNvSpPr txBox="1"/>
          <p:nvPr/>
        </p:nvSpPr>
        <p:spPr>
          <a:xfrm>
            <a:off x="1402951" y="1179805"/>
            <a:ext cx="6338099" cy="192360"/>
          </a:xfrm>
          <a:prstGeom prst="rect">
            <a:avLst/>
          </a:prstGeom>
        </p:spPr>
        <p:txBody>
          <a:bodyPr lIns="0" tIns="0" rIns="0" bIns="0" rtlCol="0" anchor="t">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pPr algn="ctr">
              <a:lnSpc>
                <a:spcPts val="1502"/>
              </a:lnSpc>
            </a:pPr>
            <a:r>
              <a:rPr lang="en-US" sz="1500" b="1" err="1">
                <a:solidFill>
                  <a:srgbClr val="5271FF"/>
                </a:solidFill>
                <a:latin typeface="+mj-lt"/>
              </a:rPr>
              <a:t>Menús</a:t>
            </a:r>
            <a:r>
              <a:rPr lang="en-US" sz="1500" b="1">
                <a:solidFill>
                  <a:srgbClr val="5271FF"/>
                </a:solidFill>
                <a:latin typeface="+mj-lt"/>
              </a:rPr>
              <a:t> claves </a:t>
            </a:r>
            <a:r>
              <a:rPr lang="en-US" sz="1500" b="1" err="1">
                <a:solidFill>
                  <a:srgbClr val="5271FF"/>
                </a:solidFill>
                <a:latin typeface="+mj-lt"/>
              </a:rPr>
              <a:t>en</a:t>
            </a:r>
            <a:r>
              <a:rPr lang="en-US" sz="1500" b="1">
                <a:solidFill>
                  <a:srgbClr val="5271FF"/>
                </a:solidFill>
                <a:latin typeface="+mj-lt"/>
              </a:rPr>
              <a:t> Power Query</a:t>
            </a:r>
            <a:endParaRPr lang="es-ES"/>
          </a:p>
        </p:txBody>
      </p:sp>
      <p:sp>
        <p:nvSpPr>
          <p:cNvPr id="10" name="AutoShape 3">
            <a:extLst>
              <a:ext uri="{FF2B5EF4-FFF2-40B4-BE49-F238E27FC236}">
                <a16:creationId xmlns:a16="http://schemas.microsoft.com/office/drawing/2014/main" id="{F2AF2780-E6D0-5ADC-F962-C69A40A53F81}"/>
              </a:ext>
            </a:extLst>
          </p:cNvPr>
          <p:cNvSpPr/>
          <p:nvPr/>
        </p:nvSpPr>
        <p:spPr>
          <a:xfrm>
            <a:off x="4380587" y="514351"/>
            <a:ext cx="382830" cy="85686"/>
          </a:xfrm>
          <a:prstGeom prst="rect">
            <a:avLst/>
          </a:prstGeom>
          <a:solidFill>
            <a:srgbClr val="6DC53A"/>
          </a:solidFill>
        </p:spPr>
        <p:txBody>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endParaRPr lang="es-CL"/>
          </a:p>
        </p:txBody>
      </p:sp>
      <p:grpSp>
        <p:nvGrpSpPr>
          <p:cNvPr id="13" name="Group 7">
            <a:extLst>
              <a:ext uri="{FF2B5EF4-FFF2-40B4-BE49-F238E27FC236}">
                <a16:creationId xmlns:a16="http://schemas.microsoft.com/office/drawing/2014/main" id="{242A4197-8614-FADB-2873-FFDFEE7F861F}"/>
              </a:ext>
            </a:extLst>
          </p:cNvPr>
          <p:cNvGrpSpPr/>
          <p:nvPr/>
        </p:nvGrpSpPr>
        <p:grpSpPr>
          <a:xfrm>
            <a:off x="0" y="4719068"/>
            <a:ext cx="9144000" cy="424432"/>
            <a:chOff x="0" y="0"/>
            <a:chExt cx="6186311" cy="287147"/>
          </a:xfrm>
        </p:grpSpPr>
        <p:sp>
          <p:nvSpPr>
            <p:cNvPr id="12" name="Freeform 8">
              <a:extLst>
                <a:ext uri="{FF2B5EF4-FFF2-40B4-BE49-F238E27FC236}">
                  <a16:creationId xmlns:a16="http://schemas.microsoft.com/office/drawing/2014/main" id="{7B4FAE43-545C-D8E9-6422-4510C48CCD76}"/>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4" name="CuadroTexto 3">
            <a:extLst>
              <a:ext uri="{FF2B5EF4-FFF2-40B4-BE49-F238E27FC236}">
                <a16:creationId xmlns:a16="http://schemas.microsoft.com/office/drawing/2014/main" id="{85BE72E3-C122-7B89-2299-F7DABB10CD65}"/>
              </a:ext>
            </a:extLst>
          </p:cNvPr>
          <p:cNvSpPr txBox="1"/>
          <p:nvPr/>
        </p:nvSpPr>
        <p:spPr>
          <a:xfrm>
            <a:off x="753197" y="2940273"/>
            <a:ext cx="7250661" cy="163121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r>
              <a:rPr lang="es-ES" sz="1200" b="1"/>
              <a:t>4. Vista y Herramientas</a:t>
            </a:r>
            <a:endParaRPr lang="es-ES" sz="1200">
              <a:ea typeface="Roboto"/>
              <a:cs typeface="Roboto"/>
            </a:endParaRPr>
          </a:p>
          <a:p>
            <a:r>
              <a:rPr lang="es-ES" sz="1200">
                <a:ea typeface="+mn-lt"/>
                <a:cs typeface="+mn-lt"/>
              </a:rPr>
              <a:t>Personaliza tu entorno de trabajo</a:t>
            </a:r>
            <a:endParaRPr lang="es-ES" sz="1200">
              <a:ea typeface="Roboto"/>
              <a:cs typeface="Roboto"/>
            </a:endParaRPr>
          </a:p>
          <a:p>
            <a:pPr marL="285750" indent="-285750">
              <a:buFont typeface="Arial"/>
              <a:buChar char="•"/>
            </a:pPr>
            <a:r>
              <a:rPr lang="es-ES" sz="1200" b="1">
                <a:ea typeface="+mn-lt"/>
                <a:cs typeface="+mn-lt"/>
              </a:rPr>
              <a:t>Vista previa de columnas</a:t>
            </a:r>
          </a:p>
          <a:p>
            <a:pPr marL="285750" indent="-285750">
              <a:buFont typeface="Arial"/>
              <a:buChar char="•"/>
            </a:pPr>
            <a:r>
              <a:rPr lang="es-ES" sz="1200" b="1">
                <a:ea typeface="+mn-lt"/>
                <a:cs typeface="+mn-lt"/>
              </a:rPr>
              <a:t>Editor avanzado (lenguaje M)</a:t>
            </a:r>
            <a:endParaRPr lang="es-ES" sz="1200">
              <a:ea typeface="Roboto"/>
              <a:cs typeface="Roboto"/>
            </a:endParaRPr>
          </a:p>
          <a:p>
            <a:pPr marL="285750" indent="-285750">
              <a:buFont typeface="Arial"/>
              <a:buChar char="•"/>
            </a:pPr>
            <a:r>
              <a:rPr lang="es-ES" sz="1200" b="1">
                <a:ea typeface="+mn-lt"/>
                <a:cs typeface="+mn-lt"/>
              </a:rPr>
              <a:t>Historial de pasos aplicados</a:t>
            </a:r>
            <a:endParaRPr lang="es-ES" sz="1200">
              <a:ea typeface="Roboto"/>
              <a:cs typeface="Roboto"/>
            </a:endParaRPr>
          </a:p>
          <a:p>
            <a:pPr marL="285750" indent="-285750">
              <a:buFont typeface="Arial"/>
              <a:buChar char="•"/>
            </a:pPr>
            <a:r>
              <a:rPr lang="es-ES" sz="1200" b="1">
                <a:ea typeface="+mn-lt"/>
                <a:cs typeface="+mn-lt"/>
              </a:rPr>
              <a:t>Parámetros reutilizables</a:t>
            </a:r>
            <a:endParaRPr lang="es-ES" sz="1200">
              <a:ea typeface="Roboto"/>
              <a:cs typeface="Roboto"/>
            </a:endParaRPr>
          </a:p>
          <a:p>
            <a:endParaRPr lang="es-ES" sz="1400" b="1">
              <a:ea typeface="Roboto"/>
              <a:cs typeface="Roboto"/>
            </a:endParaRPr>
          </a:p>
          <a:p>
            <a:endParaRPr lang="es-ES" sz="1400" b="1">
              <a:ea typeface="Roboto"/>
              <a:cs typeface="Roboto"/>
            </a:endParaRPr>
          </a:p>
        </p:txBody>
      </p:sp>
    </p:spTree>
    <p:extLst>
      <p:ext uri="{BB962C8B-B14F-4D97-AF65-F5344CB8AC3E}">
        <p14:creationId xmlns:p14="http://schemas.microsoft.com/office/powerpoint/2010/main" val="18014059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7812EC-2598-A1B7-E184-5068CC6B2ED4}"/>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33DC2396-3EAC-B078-9546-51ABBE1A9EC6}"/>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a:solidFill>
                  <a:srgbClr val="1F3B72"/>
                </a:solidFill>
                <a:latin typeface="Roboto Slab"/>
                <a:ea typeface="Roboto Slab"/>
                <a:cs typeface="Roboto Slab"/>
              </a:rPr>
              <a:t>Power Query</a:t>
            </a:r>
            <a:endParaRPr lang="es-ES"/>
          </a:p>
        </p:txBody>
      </p:sp>
      <p:grpSp>
        <p:nvGrpSpPr>
          <p:cNvPr id="7" name="Group 7">
            <a:extLst>
              <a:ext uri="{FF2B5EF4-FFF2-40B4-BE49-F238E27FC236}">
                <a16:creationId xmlns:a16="http://schemas.microsoft.com/office/drawing/2014/main" id="{C20F8638-6A71-5A7D-848E-57F2AED54CC3}"/>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4FD364E4-8971-8867-8040-4C8AB43AE9AA}"/>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1" name="AutoShape 3">
            <a:extLst>
              <a:ext uri="{FF2B5EF4-FFF2-40B4-BE49-F238E27FC236}">
                <a16:creationId xmlns:a16="http://schemas.microsoft.com/office/drawing/2014/main" id="{DDFE6F0D-7B7A-788E-FED8-84217F6627E6}"/>
              </a:ext>
            </a:extLst>
          </p:cNvPr>
          <p:cNvSpPr/>
          <p:nvPr/>
        </p:nvSpPr>
        <p:spPr>
          <a:xfrm>
            <a:off x="4380585" y="514350"/>
            <a:ext cx="382830" cy="85686"/>
          </a:xfrm>
          <a:prstGeom prst="rect">
            <a:avLst/>
          </a:prstGeom>
          <a:solidFill>
            <a:srgbClr val="6DC53A"/>
          </a:solidFill>
        </p:spPr>
        <p:txBody>
          <a:bodyPr/>
          <a:lstStyle/>
          <a:p>
            <a:endParaRPr lang="es-CL"/>
          </a:p>
        </p:txBody>
      </p:sp>
      <p:sp>
        <p:nvSpPr>
          <p:cNvPr id="3" name="TextBox 7">
            <a:extLst>
              <a:ext uri="{FF2B5EF4-FFF2-40B4-BE49-F238E27FC236}">
                <a16:creationId xmlns:a16="http://schemas.microsoft.com/office/drawing/2014/main" id="{F4F63B37-5FEF-7B86-8608-DBBD973414E1}"/>
              </a:ext>
            </a:extLst>
          </p:cNvPr>
          <p:cNvSpPr txBox="1"/>
          <p:nvPr/>
        </p:nvSpPr>
        <p:spPr>
          <a:xfrm>
            <a:off x="1068373" y="1480278"/>
            <a:ext cx="6472568" cy="215444"/>
          </a:xfrm>
          <a:prstGeom prst="rect">
            <a:avLst/>
          </a:prstGeom>
        </p:spPr>
        <p:txBody>
          <a:bodyPr wrap="square" lIns="0" tIns="0" rIns="0" bIns="0" rtlCol="0" anchor="t">
            <a:spAutoFit/>
          </a:bodyPr>
          <a:lstStyle/>
          <a:p>
            <a:r>
              <a:rPr lang="en-US" sz="1400" b="1" err="1">
                <a:solidFill>
                  <a:srgbClr val="253656"/>
                </a:solidFill>
                <a:ea typeface="+mn-lt"/>
                <a:cs typeface="+mn-lt"/>
              </a:rPr>
              <a:t>Pregunta</a:t>
            </a:r>
            <a:r>
              <a:rPr lang="en-US" sz="1400" b="1">
                <a:solidFill>
                  <a:srgbClr val="253656"/>
                </a:solidFill>
                <a:ea typeface="+mn-lt"/>
                <a:cs typeface="+mn-lt"/>
              </a:rPr>
              <a:t> para </a:t>
            </a:r>
            <a:r>
              <a:rPr lang="en-US" sz="1400" b="1" err="1">
                <a:solidFill>
                  <a:srgbClr val="253656"/>
                </a:solidFill>
                <a:ea typeface="+mn-lt"/>
                <a:cs typeface="+mn-lt"/>
              </a:rPr>
              <a:t>activar</a:t>
            </a:r>
            <a:r>
              <a:rPr lang="en-US" sz="1400" b="1">
                <a:solidFill>
                  <a:srgbClr val="253656"/>
                </a:solidFill>
                <a:ea typeface="+mn-lt"/>
                <a:cs typeface="+mn-lt"/>
              </a:rPr>
              <a:t> la </a:t>
            </a:r>
            <a:r>
              <a:rPr lang="en-US" sz="1400" b="1" err="1">
                <a:solidFill>
                  <a:srgbClr val="253656"/>
                </a:solidFill>
                <a:ea typeface="+mn-lt"/>
                <a:cs typeface="+mn-lt"/>
              </a:rPr>
              <a:t>clase</a:t>
            </a:r>
            <a:endParaRPr lang="es-ES" sz="1400" b="1" err="1"/>
          </a:p>
        </p:txBody>
      </p:sp>
      <p:sp>
        <p:nvSpPr>
          <p:cNvPr id="10" name="TextBox 7">
            <a:extLst>
              <a:ext uri="{FF2B5EF4-FFF2-40B4-BE49-F238E27FC236}">
                <a16:creationId xmlns:a16="http://schemas.microsoft.com/office/drawing/2014/main" id="{5ADB840A-22DA-878D-7B53-B42E30B618C0}"/>
              </a:ext>
            </a:extLst>
          </p:cNvPr>
          <p:cNvSpPr txBox="1"/>
          <p:nvPr/>
        </p:nvSpPr>
        <p:spPr>
          <a:xfrm>
            <a:off x="994631" y="1848987"/>
            <a:ext cx="7357471" cy="1292662"/>
          </a:xfrm>
          <a:prstGeom prst="rect">
            <a:avLst/>
          </a:prstGeom>
        </p:spPr>
        <p:txBody>
          <a:bodyPr wrap="square" lIns="0" tIns="0" rIns="0" bIns="0" rtlCol="0" anchor="t">
            <a:spAutoFit/>
          </a:bodyPr>
          <a:lstStyle/>
          <a:p>
            <a:pPr>
              <a:lnSpc>
                <a:spcPct val="150000"/>
              </a:lnSpc>
            </a:pPr>
            <a:endParaRPr lang="en-US" sz="1200">
              <a:solidFill>
                <a:srgbClr val="253656"/>
              </a:solidFill>
              <a:latin typeface="Roboto"/>
              <a:ea typeface="Roboto"/>
              <a:cs typeface="Roboto"/>
            </a:endParaRPr>
          </a:p>
          <a:p>
            <a:pPr>
              <a:lnSpc>
                <a:spcPct val="150000"/>
              </a:lnSpc>
            </a:pPr>
            <a:r>
              <a:rPr lang="en-US" sz="1200">
                <a:solidFill>
                  <a:srgbClr val="253656"/>
                </a:solidFill>
                <a:latin typeface="Roboto"/>
              </a:rPr>
              <a:t>“¿</a:t>
            </a:r>
            <a:r>
              <a:rPr lang="en-US" sz="1200" err="1">
                <a:solidFill>
                  <a:srgbClr val="253656"/>
                </a:solidFill>
                <a:latin typeface="Roboto"/>
              </a:rPr>
              <a:t>Alguna</a:t>
            </a:r>
            <a:r>
              <a:rPr lang="en-US" sz="1200">
                <a:solidFill>
                  <a:srgbClr val="253656"/>
                </a:solidFill>
                <a:latin typeface="Roboto"/>
              </a:rPr>
              <a:t> </a:t>
            </a:r>
            <a:r>
              <a:rPr lang="en-US" sz="1200" err="1">
                <a:solidFill>
                  <a:srgbClr val="253656"/>
                </a:solidFill>
                <a:latin typeface="Roboto"/>
              </a:rPr>
              <a:t>vez</a:t>
            </a:r>
            <a:r>
              <a:rPr lang="en-US" sz="1200">
                <a:solidFill>
                  <a:srgbClr val="253656"/>
                </a:solidFill>
                <a:latin typeface="Roboto"/>
              </a:rPr>
              <a:t> </a:t>
            </a:r>
            <a:r>
              <a:rPr lang="en-US" sz="1200" err="1">
                <a:solidFill>
                  <a:srgbClr val="253656"/>
                </a:solidFill>
                <a:latin typeface="Roboto"/>
              </a:rPr>
              <a:t>han</a:t>
            </a:r>
            <a:r>
              <a:rPr lang="en-US" sz="1200">
                <a:solidFill>
                  <a:srgbClr val="253656"/>
                </a:solidFill>
                <a:latin typeface="Roboto"/>
              </a:rPr>
              <a:t> </a:t>
            </a:r>
            <a:r>
              <a:rPr lang="en-US" sz="1200" err="1">
                <a:solidFill>
                  <a:srgbClr val="253656"/>
                </a:solidFill>
                <a:latin typeface="Roboto"/>
              </a:rPr>
              <a:t>tenido</a:t>
            </a:r>
            <a:r>
              <a:rPr lang="en-US" sz="1200">
                <a:solidFill>
                  <a:srgbClr val="253656"/>
                </a:solidFill>
                <a:latin typeface="Roboto"/>
              </a:rPr>
              <a:t> que </a:t>
            </a:r>
            <a:r>
              <a:rPr lang="en-US" sz="1200" err="1">
                <a:solidFill>
                  <a:srgbClr val="253656"/>
                </a:solidFill>
                <a:latin typeface="Roboto"/>
              </a:rPr>
              <a:t>limpiar</a:t>
            </a:r>
            <a:r>
              <a:rPr lang="en-US" sz="1200">
                <a:solidFill>
                  <a:srgbClr val="253656"/>
                </a:solidFill>
                <a:latin typeface="Roboto"/>
              </a:rPr>
              <a:t> o </a:t>
            </a:r>
            <a:r>
              <a:rPr lang="en-US" sz="1200" err="1">
                <a:solidFill>
                  <a:srgbClr val="253656"/>
                </a:solidFill>
                <a:latin typeface="Roboto"/>
                <a:ea typeface="Roboto"/>
                <a:cs typeface="Roboto"/>
              </a:rPr>
              <a:t>arreglar</a:t>
            </a:r>
            <a:r>
              <a:rPr lang="en-US" sz="1200">
                <a:solidFill>
                  <a:srgbClr val="253656"/>
                </a:solidFill>
                <a:latin typeface="Roboto"/>
                <a:ea typeface="Roboto"/>
                <a:cs typeface="Roboto"/>
              </a:rPr>
              <a:t> </a:t>
            </a:r>
            <a:r>
              <a:rPr lang="en-US" sz="1200" err="1">
                <a:solidFill>
                  <a:srgbClr val="253656"/>
                </a:solidFill>
                <a:latin typeface="Roboto"/>
                <a:ea typeface="Roboto"/>
                <a:cs typeface="Roboto"/>
              </a:rPr>
              <a:t>datos</a:t>
            </a:r>
            <a:r>
              <a:rPr lang="en-US" sz="1200">
                <a:solidFill>
                  <a:srgbClr val="253656"/>
                </a:solidFill>
                <a:latin typeface="Roboto"/>
                <a:ea typeface="Roboto"/>
                <a:cs typeface="Roboto"/>
              </a:rPr>
              <a:t> </a:t>
            </a:r>
            <a:r>
              <a:rPr lang="en-US" sz="1200" err="1">
                <a:solidFill>
                  <a:srgbClr val="253656"/>
                </a:solidFill>
                <a:latin typeface="Roboto"/>
              </a:rPr>
              <a:t>en</a:t>
            </a:r>
            <a:r>
              <a:rPr lang="en-US" sz="1200">
                <a:solidFill>
                  <a:srgbClr val="253656"/>
                </a:solidFill>
                <a:latin typeface="Roboto"/>
              </a:rPr>
              <a:t> Excel antes de </a:t>
            </a:r>
            <a:r>
              <a:rPr lang="en-US" sz="1200" err="1">
                <a:solidFill>
                  <a:srgbClr val="253656"/>
                </a:solidFill>
                <a:latin typeface="Roboto"/>
              </a:rPr>
              <a:t>analizarlos</a:t>
            </a:r>
            <a:r>
              <a:rPr lang="en-US" sz="1200">
                <a:solidFill>
                  <a:srgbClr val="253656"/>
                </a:solidFill>
                <a:latin typeface="Roboto"/>
              </a:rPr>
              <a:t>? ¿</a:t>
            </a:r>
            <a:r>
              <a:rPr lang="en-US" sz="1200" err="1">
                <a:solidFill>
                  <a:srgbClr val="253656"/>
                </a:solidFill>
                <a:latin typeface="Roboto"/>
              </a:rPr>
              <a:t>Qué</a:t>
            </a:r>
            <a:r>
              <a:rPr lang="en-US" sz="1200">
                <a:solidFill>
                  <a:srgbClr val="253656"/>
                </a:solidFill>
                <a:latin typeface="Roboto"/>
              </a:rPr>
              <a:t> </a:t>
            </a:r>
            <a:r>
              <a:rPr lang="en-US" sz="1200" err="1">
                <a:solidFill>
                  <a:srgbClr val="253656"/>
                </a:solidFill>
                <a:latin typeface="Roboto"/>
              </a:rPr>
              <a:t>cosas</a:t>
            </a:r>
            <a:r>
              <a:rPr lang="en-US" sz="1200">
                <a:solidFill>
                  <a:srgbClr val="253656"/>
                </a:solidFill>
                <a:latin typeface="Roboto"/>
              </a:rPr>
              <a:t> </a:t>
            </a:r>
            <a:r>
              <a:rPr lang="en-US" sz="1200" err="1">
                <a:solidFill>
                  <a:srgbClr val="253656"/>
                </a:solidFill>
                <a:latin typeface="Roboto"/>
              </a:rPr>
              <a:t>hacían</a:t>
            </a:r>
            <a:r>
              <a:rPr lang="en-US" sz="1200">
                <a:solidFill>
                  <a:srgbClr val="253656"/>
                </a:solidFill>
                <a:latin typeface="Roboto"/>
              </a:rPr>
              <a:t> </a:t>
            </a:r>
            <a:r>
              <a:rPr lang="en-US" sz="1200" err="1">
                <a:solidFill>
                  <a:srgbClr val="253656"/>
                </a:solidFill>
                <a:latin typeface="Roboto"/>
              </a:rPr>
              <a:t>manualmente</a:t>
            </a:r>
            <a:r>
              <a:rPr lang="en-US" sz="1200">
                <a:solidFill>
                  <a:srgbClr val="253656"/>
                </a:solidFill>
                <a:latin typeface="Roboto"/>
              </a:rPr>
              <a:t> que les </a:t>
            </a:r>
            <a:r>
              <a:rPr lang="en-US" sz="1200" err="1">
                <a:solidFill>
                  <a:srgbClr val="253656"/>
                </a:solidFill>
                <a:latin typeface="Roboto"/>
              </a:rPr>
              <a:t>gustaría</a:t>
            </a:r>
            <a:r>
              <a:rPr lang="en-US" sz="1200">
                <a:solidFill>
                  <a:srgbClr val="253656"/>
                </a:solidFill>
                <a:latin typeface="Roboto"/>
              </a:rPr>
              <a:t> </a:t>
            </a:r>
            <a:r>
              <a:rPr lang="en-US" sz="1200" err="1">
                <a:solidFill>
                  <a:srgbClr val="253656"/>
                </a:solidFill>
                <a:latin typeface="Roboto"/>
              </a:rPr>
              <a:t>automatizar</a:t>
            </a:r>
            <a:r>
              <a:rPr lang="en-US" sz="1200">
                <a:solidFill>
                  <a:srgbClr val="253656"/>
                </a:solidFill>
                <a:latin typeface="Roboto"/>
              </a:rPr>
              <a:t>?”</a:t>
            </a:r>
            <a:endParaRPr lang="en-US" sz="1200">
              <a:ea typeface="Roboto"/>
              <a:cs typeface="Roboto"/>
            </a:endParaRPr>
          </a:p>
          <a:p>
            <a:pPr>
              <a:lnSpc>
                <a:spcPct val="150000"/>
              </a:lnSpc>
            </a:pPr>
            <a:endParaRPr lang="en-US" sz="1200">
              <a:solidFill>
                <a:srgbClr val="253656"/>
              </a:solidFill>
              <a:latin typeface="Roboto"/>
              <a:ea typeface="Roboto"/>
              <a:cs typeface="Roboto"/>
            </a:endParaRPr>
          </a:p>
          <a:p>
            <a:pPr marL="228600" indent="-228600">
              <a:buFont typeface="Arial"/>
              <a:buChar char="•"/>
            </a:pPr>
            <a:endParaRPr lang="en-US" sz="1200">
              <a:solidFill>
                <a:srgbClr val="253656"/>
              </a:solidFill>
              <a:ea typeface="Roboto"/>
              <a:cs typeface="Roboto"/>
            </a:endParaRPr>
          </a:p>
        </p:txBody>
      </p:sp>
    </p:spTree>
    <p:extLst>
      <p:ext uri="{BB962C8B-B14F-4D97-AF65-F5344CB8AC3E}">
        <p14:creationId xmlns:p14="http://schemas.microsoft.com/office/powerpoint/2010/main" val="3862582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29079-701F-789A-6268-65D2A40A5B36}"/>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C8C84A4C-5A25-82E3-37BF-A27C9F9EB212}"/>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a:solidFill>
                  <a:srgbClr val="1F3B72"/>
                </a:solidFill>
                <a:latin typeface="Roboto Slab"/>
                <a:ea typeface="Roboto Slab"/>
                <a:cs typeface="Roboto Slab"/>
              </a:rPr>
              <a:t>Power Query</a:t>
            </a:r>
            <a:endParaRPr lang="es-ES"/>
          </a:p>
        </p:txBody>
      </p:sp>
      <p:grpSp>
        <p:nvGrpSpPr>
          <p:cNvPr id="7" name="Group 7">
            <a:extLst>
              <a:ext uri="{FF2B5EF4-FFF2-40B4-BE49-F238E27FC236}">
                <a16:creationId xmlns:a16="http://schemas.microsoft.com/office/drawing/2014/main" id="{0DCE607B-A652-9A61-434C-D1526E52EB9A}"/>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4773CEB5-0EEE-9DBB-AB1D-58D5C32BE70C}"/>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1" name="AutoShape 3">
            <a:extLst>
              <a:ext uri="{FF2B5EF4-FFF2-40B4-BE49-F238E27FC236}">
                <a16:creationId xmlns:a16="http://schemas.microsoft.com/office/drawing/2014/main" id="{B84DFF0C-1AB9-550F-7FF5-2A5889F9F48D}"/>
              </a:ext>
            </a:extLst>
          </p:cNvPr>
          <p:cNvSpPr/>
          <p:nvPr/>
        </p:nvSpPr>
        <p:spPr>
          <a:xfrm>
            <a:off x="4380585" y="514350"/>
            <a:ext cx="382830" cy="85686"/>
          </a:xfrm>
          <a:prstGeom prst="rect">
            <a:avLst/>
          </a:prstGeom>
          <a:solidFill>
            <a:srgbClr val="6DC53A"/>
          </a:solidFill>
        </p:spPr>
        <p:txBody>
          <a:bodyPr/>
          <a:lstStyle/>
          <a:p>
            <a:endParaRPr lang="es-CL"/>
          </a:p>
        </p:txBody>
      </p:sp>
      <p:sp>
        <p:nvSpPr>
          <p:cNvPr id="5" name="TextBox 7">
            <a:extLst>
              <a:ext uri="{FF2B5EF4-FFF2-40B4-BE49-F238E27FC236}">
                <a16:creationId xmlns:a16="http://schemas.microsoft.com/office/drawing/2014/main" id="{F8F0D949-3BA2-8AC1-ECDC-8736DFA3C0A3}"/>
              </a:ext>
            </a:extLst>
          </p:cNvPr>
          <p:cNvSpPr txBox="1"/>
          <p:nvPr/>
        </p:nvSpPr>
        <p:spPr>
          <a:xfrm>
            <a:off x="994631" y="1491339"/>
            <a:ext cx="6472568" cy="430887"/>
          </a:xfrm>
          <a:prstGeom prst="rect">
            <a:avLst/>
          </a:prstGeom>
        </p:spPr>
        <p:txBody>
          <a:bodyPr wrap="square" lIns="0" tIns="0" rIns="0" bIns="0" rtlCol="0" anchor="t">
            <a:spAutoFit/>
          </a:bodyPr>
          <a:lstStyle/>
          <a:p>
            <a:r>
              <a:rPr lang="en-US" sz="1400" b="1">
                <a:solidFill>
                  <a:srgbClr val="253656"/>
                </a:solidFill>
                <a:ea typeface="+mn-lt"/>
                <a:cs typeface="+mn-lt"/>
              </a:rPr>
              <a:t>Limpieza </a:t>
            </a:r>
            <a:r>
              <a:rPr lang="en-US" sz="1400" b="1" err="1">
                <a:solidFill>
                  <a:srgbClr val="253656"/>
                </a:solidFill>
                <a:ea typeface="+mn-lt"/>
                <a:cs typeface="+mn-lt"/>
              </a:rPr>
              <a:t>básica</a:t>
            </a:r>
            <a:r>
              <a:rPr lang="en-US" sz="1400" b="1">
                <a:solidFill>
                  <a:srgbClr val="253656"/>
                </a:solidFill>
                <a:ea typeface="+mn-lt"/>
                <a:cs typeface="+mn-lt"/>
              </a:rPr>
              <a:t> </a:t>
            </a:r>
            <a:r>
              <a:rPr lang="en-US" sz="1400" b="1" err="1">
                <a:solidFill>
                  <a:srgbClr val="253656"/>
                </a:solidFill>
                <a:ea typeface="+mn-lt"/>
                <a:cs typeface="+mn-lt"/>
              </a:rPr>
              <a:t>en</a:t>
            </a:r>
            <a:r>
              <a:rPr lang="en-US" sz="1400" b="1">
                <a:solidFill>
                  <a:srgbClr val="253656"/>
                </a:solidFill>
                <a:ea typeface="+mn-lt"/>
                <a:cs typeface="+mn-lt"/>
              </a:rPr>
              <a:t> Power Query</a:t>
            </a:r>
            <a:endParaRPr lang="es-ES"/>
          </a:p>
          <a:p>
            <a:endParaRPr lang="en-US" sz="1400" b="1">
              <a:ea typeface="Roboto"/>
              <a:cs typeface="Roboto"/>
            </a:endParaRPr>
          </a:p>
        </p:txBody>
      </p:sp>
      <p:sp>
        <p:nvSpPr>
          <p:cNvPr id="9" name="TextBox 7">
            <a:extLst>
              <a:ext uri="{FF2B5EF4-FFF2-40B4-BE49-F238E27FC236}">
                <a16:creationId xmlns:a16="http://schemas.microsoft.com/office/drawing/2014/main" id="{CF31BE06-06A5-04BF-ABF7-E0646B7F9FFD}"/>
              </a:ext>
            </a:extLst>
          </p:cNvPr>
          <p:cNvSpPr txBox="1"/>
          <p:nvPr/>
        </p:nvSpPr>
        <p:spPr>
          <a:xfrm>
            <a:off x="994631" y="1848987"/>
            <a:ext cx="7357471" cy="1949252"/>
          </a:xfrm>
          <a:prstGeom prst="rect">
            <a:avLst/>
          </a:prstGeom>
        </p:spPr>
        <p:txBody>
          <a:bodyPr wrap="square" lIns="0" tIns="0" rIns="0" bIns="0" rtlCol="0" anchor="t">
            <a:spAutoFit/>
          </a:bodyPr>
          <a:lstStyle/>
          <a:p>
            <a:pPr>
              <a:lnSpc>
                <a:spcPct val="150000"/>
              </a:lnSpc>
            </a:pPr>
            <a:endParaRPr lang="en-US" sz="1200">
              <a:solidFill>
                <a:srgbClr val="253656"/>
              </a:solidFill>
              <a:latin typeface="Roboto"/>
              <a:ea typeface="Roboto"/>
              <a:cs typeface="Roboto"/>
            </a:endParaRPr>
          </a:p>
          <a:p>
            <a:pPr>
              <a:lnSpc>
                <a:spcPct val="150000"/>
              </a:lnSpc>
            </a:pPr>
            <a:r>
              <a:rPr lang="en-US" sz="1200">
                <a:solidFill>
                  <a:srgbClr val="253656"/>
                </a:solidFill>
                <a:latin typeface="Roboto"/>
              </a:rPr>
              <a:t>🔄 Cambiar </a:t>
            </a:r>
            <a:r>
              <a:rPr lang="en-US" sz="1200" err="1">
                <a:solidFill>
                  <a:srgbClr val="253656"/>
                </a:solidFill>
                <a:latin typeface="Roboto"/>
              </a:rPr>
              <a:t>tipo</a:t>
            </a:r>
            <a:r>
              <a:rPr lang="en-US" sz="1200">
                <a:solidFill>
                  <a:srgbClr val="253656"/>
                </a:solidFill>
                <a:latin typeface="Roboto"/>
              </a:rPr>
              <a:t> de </a:t>
            </a:r>
            <a:r>
              <a:rPr lang="en-US" sz="1200" err="1">
                <a:solidFill>
                  <a:srgbClr val="253656"/>
                </a:solidFill>
                <a:latin typeface="Roboto"/>
              </a:rPr>
              <a:t>dato</a:t>
            </a:r>
            <a:r>
              <a:rPr lang="en-US" sz="1200">
                <a:solidFill>
                  <a:srgbClr val="253656"/>
                </a:solidFill>
                <a:latin typeface="Roboto"/>
              </a:rPr>
              <a:t>: </a:t>
            </a:r>
            <a:r>
              <a:rPr lang="en-US" sz="1200" err="1">
                <a:solidFill>
                  <a:srgbClr val="253656"/>
                </a:solidFill>
                <a:latin typeface="Roboto"/>
              </a:rPr>
              <a:t>texto</a:t>
            </a:r>
            <a:r>
              <a:rPr lang="en-US" sz="1200">
                <a:solidFill>
                  <a:srgbClr val="253656"/>
                </a:solidFill>
                <a:latin typeface="Roboto"/>
              </a:rPr>
              <a:t> → </a:t>
            </a:r>
            <a:r>
              <a:rPr lang="en-US" sz="1200" err="1">
                <a:solidFill>
                  <a:srgbClr val="253656"/>
                </a:solidFill>
                <a:latin typeface="Roboto"/>
              </a:rPr>
              <a:t>número</a:t>
            </a:r>
            <a:r>
              <a:rPr lang="en-US" sz="1200">
                <a:solidFill>
                  <a:srgbClr val="253656"/>
                </a:solidFill>
                <a:latin typeface="Roboto"/>
              </a:rPr>
              <a:t>, </a:t>
            </a:r>
            <a:r>
              <a:rPr lang="en-US" sz="1200" err="1">
                <a:solidFill>
                  <a:srgbClr val="253656"/>
                </a:solidFill>
                <a:latin typeface="Roboto"/>
              </a:rPr>
              <a:t>fecha</a:t>
            </a:r>
            <a:r>
              <a:rPr lang="en-US" sz="1200">
                <a:solidFill>
                  <a:srgbClr val="253656"/>
                </a:solidFill>
                <a:latin typeface="Roboto"/>
              </a:rPr>
              <a:t> → </a:t>
            </a:r>
            <a:r>
              <a:rPr lang="en-US" sz="1200" err="1">
                <a:solidFill>
                  <a:srgbClr val="253656"/>
                </a:solidFill>
                <a:latin typeface="Roboto"/>
              </a:rPr>
              <a:t>texto</a:t>
            </a:r>
            <a:r>
              <a:rPr lang="en-US" sz="1200">
                <a:solidFill>
                  <a:srgbClr val="253656"/>
                </a:solidFill>
                <a:latin typeface="Roboto"/>
              </a:rPr>
              <a:t>, etc.</a:t>
            </a:r>
            <a:endParaRPr lang="en-US" sz="1200">
              <a:ea typeface="Roboto"/>
              <a:cs typeface="Roboto"/>
            </a:endParaRPr>
          </a:p>
          <a:p>
            <a:pPr>
              <a:lnSpc>
                <a:spcPct val="150000"/>
              </a:lnSpc>
            </a:pPr>
            <a:r>
              <a:rPr lang="en-US" sz="1200">
                <a:solidFill>
                  <a:srgbClr val="253656"/>
                </a:solidFill>
                <a:latin typeface="Roboto"/>
              </a:rPr>
              <a:t>🗂️ </a:t>
            </a:r>
            <a:r>
              <a:rPr lang="en-US" sz="1200" err="1">
                <a:solidFill>
                  <a:srgbClr val="253656"/>
                </a:solidFill>
                <a:latin typeface="Roboto"/>
              </a:rPr>
              <a:t>Eliminar</a:t>
            </a:r>
            <a:r>
              <a:rPr lang="en-US" sz="1200">
                <a:solidFill>
                  <a:srgbClr val="253656"/>
                </a:solidFill>
                <a:latin typeface="Roboto"/>
              </a:rPr>
              <a:t> </a:t>
            </a:r>
            <a:r>
              <a:rPr lang="en-US" sz="1200" err="1">
                <a:solidFill>
                  <a:srgbClr val="253656"/>
                </a:solidFill>
                <a:latin typeface="Roboto"/>
              </a:rPr>
              <a:t>columnas</a:t>
            </a:r>
            <a:r>
              <a:rPr lang="en-US" sz="1200">
                <a:solidFill>
                  <a:srgbClr val="253656"/>
                </a:solidFill>
                <a:latin typeface="Roboto"/>
              </a:rPr>
              <a:t> </a:t>
            </a:r>
            <a:r>
              <a:rPr lang="en-US" sz="1200" err="1">
                <a:solidFill>
                  <a:srgbClr val="253656"/>
                </a:solidFill>
                <a:latin typeface="Roboto"/>
              </a:rPr>
              <a:t>innecesarias</a:t>
            </a:r>
            <a:r>
              <a:rPr lang="en-US" sz="1200">
                <a:solidFill>
                  <a:srgbClr val="253656"/>
                </a:solidFill>
                <a:latin typeface="Roboto"/>
              </a:rPr>
              <a:t>: </a:t>
            </a:r>
            <a:r>
              <a:rPr lang="en-US" sz="1200" err="1">
                <a:solidFill>
                  <a:srgbClr val="253656"/>
                </a:solidFill>
                <a:latin typeface="Roboto"/>
              </a:rPr>
              <a:t>selecciona</a:t>
            </a:r>
            <a:r>
              <a:rPr lang="en-US" sz="1200">
                <a:solidFill>
                  <a:srgbClr val="253656"/>
                </a:solidFill>
                <a:latin typeface="Roboto"/>
              </a:rPr>
              <a:t> </a:t>
            </a:r>
            <a:r>
              <a:rPr lang="en-US" sz="1200" err="1">
                <a:solidFill>
                  <a:srgbClr val="253656"/>
                </a:solidFill>
                <a:latin typeface="Roboto"/>
              </a:rPr>
              <a:t>columnas</a:t>
            </a:r>
            <a:r>
              <a:rPr lang="en-US" sz="1200">
                <a:solidFill>
                  <a:srgbClr val="253656"/>
                </a:solidFill>
                <a:latin typeface="Roboto"/>
              </a:rPr>
              <a:t> y </a:t>
            </a:r>
            <a:r>
              <a:rPr lang="en-US" sz="1200" err="1">
                <a:solidFill>
                  <a:srgbClr val="253656"/>
                </a:solidFill>
                <a:latin typeface="Roboto"/>
              </a:rPr>
              <a:t>haz</a:t>
            </a:r>
            <a:r>
              <a:rPr lang="en-US" sz="1200">
                <a:solidFill>
                  <a:srgbClr val="253656"/>
                </a:solidFill>
                <a:latin typeface="Roboto"/>
              </a:rPr>
              <a:t> </a:t>
            </a:r>
            <a:r>
              <a:rPr lang="en-US" sz="1200" err="1">
                <a:solidFill>
                  <a:srgbClr val="253656"/>
                </a:solidFill>
                <a:latin typeface="Roboto"/>
              </a:rPr>
              <a:t>clic</a:t>
            </a:r>
            <a:r>
              <a:rPr lang="en-US" sz="1200">
                <a:solidFill>
                  <a:srgbClr val="253656"/>
                </a:solidFill>
                <a:latin typeface="Roboto"/>
              </a:rPr>
              <a:t> </a:t>
            </a:r>
            <a:r>
              <a:rPr lang="en-US" sz="1200" err="1">
                <a:solidFill>
                  <a:srgbClr val="253656"/>
                </a:solidFill>
                <a:latin typeface="Roboto"/>
              </a:rPr>
              <a:t>en</a:t>
            </a:r>
            <a:r>
              <a:rPr lang="en-US" sz="1200">
                <a:solidFill>
                  <a:srgbClr val="253656"/>
                </a:solidFill>
                <a:latin typeface="Roboto"/>
              </a:rPr>
              <a:t> '</a:t>
            </a:r>
            <a:r>
              <a:rPr lang="en-US" sz="1200" err="1">
                <a:solidFill>
                  <a:srgbClr val="253656"/>
                </a:solidFill>
                <a:latin typeface="Roboto"/>
              </a:rPr>
              <a:t>Quitar</a:t>
            </a:r>
            <a:r>
              <a:rPr lang="en-US" sz="1200">
                <a:solidFill>
                  <a:srgbClr val="253656"/>
                </a:solidFill>
                <a:latin typeface="Roboto"/>
              </a:rPr>
              <a:t> </a:t>
            </a:r>
            <a:r>
              <a:rPr lang="en-US" sz="1200" err="1">
                <a:solidFill>
                  <a:srgbClr val="253656"/>
                </a:solidFill>
                <a:latin typeface="Roboto"/>
              </a:rPr>
              <a:t>columnas</a:t>
            </a:r>
            <a:r>
              <a:rPr lang="en-US" sz="1200">
                <a:solidFill>
                  <a:srgbClr val="253656"/>
                </a:solidFill>
                <a:latin typeface="Roboto"/>
              </a:rPr>
              <a:t>'.</a:t>
            </a:r>
            <a:endParaRPr lang="en-US" sz="1200">
              <a:ea typeface="Roboto"/>
              <a:cs typeface="Roboto"/>
            </a:endParaRPr>
          </a:p>
          <a:p>
            <a:pPr>
              <a:lnSpc>
                <a:spcPct val="150000"/>
              </a:lnSpc>
            </a:pPr>
            <a:r>
              <a:rPr lang="en-US" sz="1200">
                <a:solidFill>
                  <a:srgbClr val="253656"/>
                </a:solidFill>
                <a:latin typeface="Roboto"/>
              </a:rPr>
              <a:t>✏️ </a:t>
            </a:r>
            <a:r>
              <a:rPr lang="en-US" sz="1200" err="1">
                <a:solidFill>
                  <a:srgbClr val="253656"/>
                </a:solidFill>
                <a:latin typeface="Roboto"/>
              </a:rPr>
              <a:t>Renombrar</a:t>
            </a:r>
            <a:r>
              <a:rPr lang="en-US" sz="1200">
                <a:solidFill>
                  <a:srgbClr val="253656"/>
                </a:solidFill>
                <a:latin typeface="Roboto"/>
              </a:rPr>
              <a:t> </a:t>
            </a:r>
            <a:r>
              <a:rPr lang="en-US" sz="1200" err="1">
                <a:solidFill>
                  <a:srgbClr val="253656"/>
                </a:solidFill>
                <a:latin typeface="Roboto"/>
              </a:rPr>
              <a:t>columnas</a:t>
            </a:r>
            <a:r>
              <a:rPr lang="en-US" sz="1200">
                <a:solidFill>
                  <a:srgbClr val="253656"/>
                </a:solidFill>
                <a:latin typeface="Roboto"/>
              </a:rPr>
              <a:t>: doble </a:t>
            </a:r>
            <a:r>
              <a:rPr lang="en-US" sz="1200" err="1">
                <a:solidFill>
                  <a:srgbClr val="253656"/>
                </a:solidFill>
                <a:latin typeface="Roboto"/>
              </a:rPr>
              <a:t>clic</a:t>
            </a:r>
            <a:r>
              <a:rPr lang="en-US" sz="1200">
                <a:solidFill>
                  <a:srgbClr val="253656"/>
                </a:solidFill>
                <a:latin typeface="Roboto"/>
              </a:rPr>
              <a:t> </a:t>
            </a:r>
            <a:r>
              <a:rPr lang="en-US" sz="1200" err="1">
                <a:solidFill>
                  <a:srgbClr val="253656"/>
                </a:solidFill>
                <a:latin typeface="Roboto"/>
              </a:rPr>
              <a:t>en</a:t>
            </a:r>
            <a:r>
              <a:rPr lang="en-US" sz="1200">
                <a:solidFill>
                  <a:srgbClr val="253656"/>
                </a:solidFill>
                <a:latin typeface="Roboto"/>
              </a:rPr>
              <a:t> </a:t>
            </a:r>
            <a:r>
              <a:rPr lang="en-US" sz="1200" err="1">
                <a:solidFill>
                  <a:srgbClr val="253656"/>
                </a:solidFill>
                <a:latin typeface="Roboto"/>
              </a:rPr>
              <a:t>el</a:t>
            </a:r>
            <a:r>
              <a:rPr lang="en-US" sz="1200">
                <a:solidFill>
                  <a:srgbClr val="253656"/>
                </a:solidFill>
                <a:latin typeface="Roboto"/>
              </a:rPr>
              <a:t> </a:t>
            </a:r>
            <a:r>
              <a:rPr lang="en-US" sz="1200" err="1">
                <a:solidFill>
                  <a:srgbClr val="253656"/>
                </a:solidFill>
                <a:latin typeface="Roboto"/>
              </a:rPr>
              <a:t>nombre</a:t>
            </a:r>
            <a:r>
              <a:rPr lang="en-US" sz="1200">
                <a:solidFill>
                  <a:srgbClr val="253656"/>
                </a:solidFill>
                <a:latin typeface="Roboto"/>
              </a:rPr>
              <a:t> o </a:t>
            </a:r>
            <a:r>
              <a:rPr lang="en-US" sz="1200" err="1">
                <a:solidFill>
                  <a:srgbClr val="253656"/>
                </a:solidFill>
                <a:latin typeface="Roboto"/>
              </a:rPr>
              <a:t>clic</a:t>
            </a:r>
            <a:r>
              <a:rPr lang="en-US" sz="1200">
                <a:solidFill>
                  <a:srgbClr val="253656"/>
                </a:solidFill>
                <a:latin typeface="Roboto"/>
              </a:rPr>
              <a:t> derecho → 'Cambiar </a:t>
            </a:r>
            <a:r>
              <a:rPr lang="en-US" sz="1200" err="1">
                <a:solidFill>
                  <a:srgbClr val="253656"/>
                </a:solidFill>
                <a:latin typeface="Roboto"/>
              </a:rPr>
              <a:t>nombre</a:t>
            </a:r>
            <a:r>
              <a:rPr lang="en-US" sz="1200">
                <a:solidFill>
                  <a:srgbClr val="253656"/>
                </a:solidFill>
                <a:latin typeface="Roboto"/>
              </a:rPr>
              <a:t>'.</a:t>
            </a:r>
            <a:endParaRPr lang="en-US" sz="1200">
              <a:ea typeface="Roboto"/>
              <a:cs typeface="Roboto"/>
            </a:endParaRPr>
          </a:p>
          <a:p>
            <a:pPr>
              <a:lnSpc>
                <a:spcPct val="150000"/>
              </a:lnSpc>
            </a:pPr>
            <a:r>
              <a:rPr lang="en-US" sz="1200">
                <a:solidFill>
                  <a:srgbClr val="253656"/>
                </a:solidFill>
                <a:latin typeface="Roboto"/>
              </a:rPr>
              <a:t>🚫 </a:t>
            </a:r>
            <a:r>
              <a:rPr lang="en-US" sz="1200" err="1">
                <a:solidFill>
                  <a:srgbClr val="253656"/>
                </a:solidFill>
                <a:latin typeface="Roboto"/>
              </a:rPr>
              <a:t>Reemplazar</a:t>
            </a:r>
            <a:r>
              <a:rPr lang="en-US" sz="1200">
                <a:solidFill>
                  <a:srgbClr val="253656"/>
                </a:solidFill>
                <a:latin typeface="Roboto"/>
              </a:rPr>
              <a:t> </a:t>
            </a:r>
            <a:r>
              <a:rPr lang="en-US" sz="1200" err="1">
                <a:solidFill>
                  <a:srgbClr val="253656"/>
                </a:solidFill>
                <a:latin typeface="Roboto"/>
              </a:rPr>
              <a:t>valores</a:t>
            </a:r>
            <a:r>
              <a:rPr lang="en-US" sz="1200">
                <a:solidFill>
                  <a:srgbClr val="253656"/>
                </a:solidFill>
                <a:latin typeface="Roboto"/>
              </a:rPr>
              <a:t> </a:t>
            </a:r>
            <a:r>
              <a:rPr lang="en-US" sz="1200" err="1">
                <a:solidFill>
                  <a:srgbClr val="253656"/>
                </a:solidFill>
                <a:latin typeface="Roboto"/>
              </a:rPr>
              <a:t>nulos</a:t>
            </a:r>
            <a:r>
              <a:rPr lang="en-US" sz="1200">
                <a:solidFill>
                  <a:srgbClr val="253656"/>
                </a:solidFill>
                <a:latin typeface="Roboto"/>
              </a:rPr>
              <a:t>: </a:t>
            </a:r>
            <a:r>
              <a:rPr lang="en-US" sz="1200" err="1">
                <a:solidFill>
                  <a:srgbClr val="253656"/>
                </a:solidFill>
                <a:latin typeface="Roboto"/>
              </a:rPr>
              <a:t>usa</a:t>
            </a:r>
            <a:r>
              <a:rPr lang="en-US" sz="1200">
                <a:solidFill>
                  <a:srgbClr val="253656"/>
                </a:solidFill>
                <a:latin typeface="Roboto"/>
              </a:rPr>
              <a:t> '</a:t>
            </a:r>
            <a:r>
              <a:rPr lang="en-US" sz="1200" err="1">
                <a:solidFill>
                  <a:srgbClr val="253656"/>
                </a:solidFill>
                <a:latin typeface="Roboto"/>
              </a:rPr>
              <a:t>Reemplazar</a:t>
            </a:r>
            <a:r>
              <a:rPr lang="en-US" sz="1200">
                <a:solidFill>
                  <a:srgbClr val="253656"/>
                </a:solidFill>
                <a:latin typeface="Roboto"/>
              </a:rPr>
              <a:t> </a:t>
            </a:r>
            <a:r>
              <a:rPr lang="en-US" sz="1200" err="1">
                <a:solidFill>
                  <a:srgbClr val="253656"/>
                </a:solidFill>
                <a:latin typeface="Roboto"/>
              </a:rPr>
              <a:t>valores</a:t>
            </a:r>
            <a:r>
              <a:rPr lang="en-US" sz="1200">
                <a:solidFill>
                  <a:srgbClr val="253656"/>
                </a:solidFill>
                <a:latin typeface="Roboto"/>
              </a:rPr>
              <a:t>' para </a:t>
            </a:r>
            <a:r>
              <a:rPr lang="en-US" sz="1200" err="1">
                <a:solidFill>
                  <a:srgbClr val="253656"/>
                </a:solidFill>
                <a:latin typeface="Roboto"/>
              </a:rPr>
              <a:t>insertar</a:t>
            </a:r>
            <a:r>
              <a:rPr lang="en-US" sz="1200">
                <a:solidFill>
                  <a:srgbClr val="253656"/>
                </a:solidFill>
                <a:latin typeface="Roboto"/>
              </a:rPr>
              <a:t> '0' o </a:t>
            </a:r>
            <a:r>
              <a:rPr lang="en-US" sz="1200">
                <a:solidFill>
                  <a:srgbClr val="253656"/>
                </a:solidFill>
                <a:latin typeface="Roboto"/>
                <a:ea typeface="Roboto"/>
                <a:cs typeface="Roboto"/>
              </a:rPr>
              <a:t>'No disponible'.</a:t>
            </a:r>
            <a:endParaRPr lang="en-US" sz="1200">
              <a:ea typeface="Roboto"/>
              <a:cs typeface="Roboto"/>
            </a:endParaRPr>
          </a:p>
          <a:p>
            <a:pPr>
              <a:lnSpc>
                <a:spcPct val="150000"/>
              </a:lnSpc>
            </a:pPr>
            <a:r>
              <a:rPr lang="en-US" sz="1200">
                <a:solidFill>
                  <a:srgbClr val="253656"/>
                </a:solidFill>
                <a:latin typeface="Roboto"/>
                <a:ea typeface="Roboto"/>
                <a:cs typeface="Roboto"/>
              </a:rPr>
              <a:t>🔍 </a:t>
            </a:r>
            <a:r>
              <a:rPr lang="en-US" sz="1200" err="1">
                <a:solidFill>
                  <a:srgbClr val="253656"/>
                </a:solidFill>
                <a:latin typeface="Roboto"/>
              </a:rPr>
              <a:t>Filtrar</a:t>
            </a:r>
            <a:r>
              <a:rPr lang="en-US" sz="1200">
                <a:solidFill>
                  <a:srgbClr val="253656"/>
                </a:solidFill>
                <a:latin typeface="Roboto"/>
              </a:rPr>
              <a:t> </a:t>
            </a:r>
            <a:r>
              <a:rPr lang="en-US" sz="1200" err="1">
                <a:solidFill>
                  <a:srgbClr val="253656"/>
                </a:solidFill>
                <a:latin typeface="Roboto"/>
              </a:rPr>
              <a:t>filas</a:t>
            </a:r>
            <a:r>
              <a:rPr lang="en-US" sz="1200">
                <a:solidFill>
                  <a:srgbClr val="253656"/>
                </a:solidFill>
                <a:latin typeface="Roboto"/>
              </a:rPr>
              <a:t>: </a:t>
            </a:r>
            <a:r>
              <a:rPr lang="en-US" sz="1200" err="1">
                <a:solidFill>
                  <a:srgbClr val="253656"/>
                </a:solidFill>
                <a:latin typeface="Roboto"/>
              </a:rPr>
              <a:t>selecciona</a:t>
            </a:r>
            <a:r>
              <a:rPr lang="en-US" sz="1200">
                <a:solidFill>
                  <a:srgbClr val="253656"/>
                </a:solidFill>
                <a:latin typeface="Roboto"/>
              </a:rPr>
              <a:t> </a:t>
            </a:r>
            <a:r>
              <a:rPr lang="en-US" sz="1200" err="1">
                <a:solidFill>
                  <a:srgbClr val="253656"/>
                </a:solidFill>
                <a:latin typeface="Roboto"/>
              </a:rPr>
              <a:t>el</a:t>
            </a:r>
            <a:r>
              <a:rPr lang="en-US" sz="1200">
                <a:solidFill>
                  <a:srgbClr val="253656"/>
                </a:solidFill>
                <a:latin typeface="Roboto"/>
              </a:rPr>
              <a:t> </a:t>
            </a:r>
            <a:r>
              <a:rPr lang="en-US" sz="1200" err="1">
                <a:solidFill>
                  <a:srgbClr val="253656"/>
                </a:solidFill>
                <a:latin typeface="Roboto"/>
              </a:rPr>
              <a:t>icono</a:t>
            </a:r>
            <a:r>
              <a:rPr lang="en-US" sz="1200">
                <a:solidFill>
                  <a:srgbClr val="253656"/>
                </a:solidFill>
                <a:latin typeface="Roboto"/>
              </a:rPr>
              <a:t> de </a:t>
            </a:r>
            <a:r>
              <a:rPr lang="en-US" sz="1200" err="1">
                <a:solidFill>
                  <a:srgbClr val="253656"/>
                </a:solidFill>
                <a:latin typeface="Roboto"/>
              </a:rPr>
              <a:t>filtro</a:t>
            </a:r>
            <a:r>
              <a:rPr lang="en-US" sz="1200">
                <a:solidFill>
                  <a:srgbClr val="253656"/>
                </a:solidFill>
                <a:latin typeface="Roboto"/>
              </a:rPr>
              <a:t> para </a:t>
            </a:r>
            <a:r>
              <a:rPr lang="en-US" sz="1200" err="1">
                <a:solidFill>
                  <a:srgbClr val="253656"/>
                </a:solidFill>
                <a:latin typeface="Roboto"/>
              </a:rPr>
              <a:t>excluir</a:t>
            </a:r>
            <a:r>
              <a:rPr lang="en-US" sz="1200">
                <a:solidFill>
                  <a:srgbClr val="253656"/>
                </a:solidFill>
                <a:latin typeface="Roboto"/>
              </a:rPr>
              <a:t> </a:t>
            </a:r>
            <a:r>
              <a:rPr lang="en-US" sz="1200" err="1">
                <a:solidFill>
                  <a:srgbClr val="253656"/>
                </a:solidFill>
                <a:latin typeface="Roboto"/>
              </a:rPr>
              <a:t>vacíos</a:t>
            </a:r>
            <a:r>
              <a:rPr lang="en-US" sz="1200">
                <a:solidFill>
                  <a:srgbClr val="253656"/>
                </a:solidFill>
                <a:latin typeface="Roboto"/>
              </a:rPr>
              <a:t> o </a:t>
            </a:r>
            <a:r>
              <a:rPr lang="en-US" sz="1200" err="1">
                <a:solidFill>
                  <a:srgbClr val="253656"/>
                </a:solidFill>
                <a:latin typeface="Roboto"/>
              </a:rPr>
              <a:t>filtrar</a:t>
            </a:r>
            <a:r>
              <a:rPr lang="en-US" sz="1200">
                <a:solidFill>
                  <a:srgbClr val="253656"/>
                </a:solidFill>
                <a:latin typeface="Roboto"/>
              </a:rPr>
              <a:t> </a:t>
            </a:r>
            <a:r>
              <a:rPr lang="en-US" sz="1200" err="1">
                <a:solidFill>
                  <a:srgbClr val="253656"/>
                </a:solidFill>
                <a:latin typeface="Roboto"/>
              </a:rPr>
              <a:t>por</a:t>
            </a:r>
            <a:r>
              <a:rPr lang="en-US" sz="1200">
                <a:solidFill>
                  <a:srgbClr val="253656"/>
                </a:solidFill>
                <a:latin typeface="Roboto"/>
              </a:rPr>
              <a:t> </a:t>
            </a:r>
            <a:r>
              <a:rPr lang="en-US" sz="1200" err="1">
                <a:solidFill>
                  <a:srgbClr val="253656"/>
                </a:solidFill>
                <a:latin typeface="Roboto"/>
              </a:rPr>
              <a:t>condiciones</a:t>
            </a:r>
            <a:r>
              <a:rPr lang="en-US" sz="1200">
                <a:solidFill>
                  <a:srgbClr val="253656"/>
                </a:solidFill>
                <a:latin typeface="Roboto"/>
              </a:rPr>
              <a:t>.</a:t>
            </a:r>
            <a:endParaRPr lang="en-US" sz="1200">
              <a:solidFill>
                <a:srgbClr val="253656"/>
              </a:solidFill>
              <a:latin typeface="Roboto"/>
              <a:ea typeface="Roboto"/>
              <a:cs typeface="Roboto"/>
            </a:endParaRPr>
          </a:p>
          <a:p>
            <a:pPr>
              <a:lnSpc>
                <a:spcPct val="150000"/>
              </a:lnSpc>
            </a:pPr>
            <a:endParaRPr lang="en-US" sz="1400">
              <a:ea typeface="Roboto"/>
              <a:cs typeface="Roboto"/>
            </a:endParaRPr>
          </a:p>
        </p:txBody>
      </p:sp>
    </p:spTree>
    <p:extLst>
      <p:ext uri="{BB962C8B-B14F-4D97-AF65-F5344CB8AC3E}">
        <p14:creationId xmlns:p14="http://schemas.microsoft.com/office/powerpoint/2010/main" val="524400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948A3-2C5A-9CD6-81BA-9D438FF08E3D}"/>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AC4405D6-2886-3FDD-AE2A-D9A011A8E52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1000"/>
                    </a14:imgEffect>
                  </a14:imgLayer>
                </a14:imgProps>
              </a:ext>
            </a:extLst>
          </a:blip>
          <a:srcRect t="7735" b="7735"/>
          <a:stretch>
            <a:fillRect/>
          </a:stretch>
        </p:blipFill>
        <p:spPr>
          <a:xfrm>
            <a:off x="0" y="62023"/>
            <a:ext cx="9144000" cy="5143500"/>
          </a:xfrm>
          <a:prstGeom prst="rect">
            <a:avLst/>
          </a:prstGeom>
        </p:spPr>
      </p:pic>
      <p:sp>
        <p:nvSpPr>
          <p:cNvPr id="3" name="AutoShape 3">
            <a:extLst>
              <a:ext uri="{FF2B5EF4-FFF2-40B4-BE49-F238E27FC236}">
                <a16:creationId xmlns:a16="http://schemas.microsoft.com/office/drawing/2014/main" id="{BA33F1D5-BC91-029E-BB16-C7685AF9F315}"/>
              </a:ext>
            </a:extLst>
          </p:cNvPr>
          <p:cNvSpPr/>
          <p:nvPr/>
        </p:nvSpPr>
        <p:spPr>
          <a:xfrm>
            <a:off x="620915" y="2217446"/>
            <a:ext cx="929864" cy="64373"/>
          </a:xfrm>
          <a:prstGeom prst="rect">
            <a:avLst/>
          </a:prstGeom>
          <a:solidFill>
            <a:srgbClr val="FFFFFF"/>
          </a:solidFill>
        </p:spPr>
        <p:txBody>
          <a:bodyPr/>
          <a:lstStyle/>
          <a:p>
            <a:endParaRPr lang="es-CL"/>
          </a:p>
        </p:txBody>
      </p:sp>
      <p:sp>
        <p:nvSpPr>
          <p:cNvPr id="7" name="TextBox 7">
            <a:extLst>
              <a:ext uri="{FF2B5EF4-FFF2-40B4-BE49-F238E27FC236}">
                <a16:creationId xmlns:a16="http://schemas.microsoft.com/office/drawing/2014/main" id="{F40F58F6-8F22-AC67-0172-E73D98FE177E}"/>
              </a:ext>
            </a:extLst>
          </p:cNvPr>
          <p:cNvSpPr txBox="1"/>
          <p:nvPr/>
        </p:nvSpPr>
        <p:spPr>
          <a:xfrm>
            <a:off x="620915" y="2395538"/>
            <a:ext cx="6392531" cy="769441"/>
          </a:xfrm>
          <a:prstGeom prst="rect">
            <a:avLst/>
          </a:prstGeom>
        </p:spPr>
        <p:txBody>
          <a:bodyPr wrap="square" lIns="0" tIns="0" rIns="0" bIns="0" rtlCol="0" anchor="t">
            <a:spAutoFit/>
          </a:bodyPr>
          <a:lstStyle/>
          <a:p>
            <a:pPr>
              <a:lnSpc>
                <a:spcPts val="3000"/>
              </a:lnSpc>
            </a:pPr>
            <a:r>
              <a:rPr lang="en-US" sz="3000" b="1" dirty="0" err="1">
                <a:solidFill>
                  <a:srgbClr val="FFFFFF"/>
                </a:solidFill>
                <a:latin typeface="+mj-lt"/>
              </a:rPr>
              <a:t>Tipos</a:t>
            </a:r>
            <a:r>
              <a:rPr lang="en-US" sz="3000" b="1" dirty="0">
                <a:solidFill>
                  <a:srgbClr val="FFFFFF"/>
                </a:solidFill>
                <a:latin typeface="+mj-lt"/>
              </a:rPr>
              <a:t> de </a:t>
            </a:r>
            <a:r>
              <a:rPr lang="en-US" sz="3000" b="1" dirty="0" err="1">
                <a:solidFill>
                  <a:srgbClr val="FFFFFF"/>
                </a:solidFill>
                <a:latin typeface="+mj-lt"/>
              </a:rPr>
              <a:t>fuentes</a:t>
            </a:r>
            <a:r>
              <a:rPr lang="en-US" sz="3000" b="1" dirty="0">
                <a:solidFill>
                  <a:srgbClr val="FFFFFF"/>
                </a:solidFill>
                <a:latin typeface="+mj-lt"/>
              </a:rPr>
              <a:t> de </a:t>
            </a:r>
            <a:r>
              <a:rPr lang="en-US" sz="3000" b="1" dirty="0" err="1">
                <a:solidFill>
                  <a:srgbClr val="FFFFFF"/>
                </a:solidFill>
                <a:latin typeface="+mj-lt"/>
              </a:rPr>
              <a:t>datos</a:t>
            </a:r>
            <a:r>
              <a:rPr lang="en-US" sz="3000" b="1" dirty="0">
                <a:solidFill>
                  <a:srgbClr val="FFFFFF"/>
                </a:solidFill>
                <a:latin typeface="+mj-lt"/>
              </a:rPr>
              <a:t> compatibles</a:t>
            </a:r>
            <a:endParaRPr lang="es-ES" dirty="0"/>
          </a:p>
        </p:txBody>
      </p:sp>
      <p:pic>
        <p:nvPicPr>
          <p:cNvPr id="8" name="Picture 4">
            <a:extLst>
              <a:ext uri="{FF2B5EF4-FFF2-40B4-BE49-F238E27FC236}">
                <a16:creationId xmlns:a16="http://schemas.microsoft.com/office/drawing/2014/main" id="{17DA91C0-A0E4-51B4-5763-DEB965753691}"/>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806931" y="3458799"/>
            <a:ext cx="3105510" cy="2057400"/>
          </a:xfrm>
          <a:prstGeom prst="rect">
            <a:avLst/>
          </a:prstGeom>
        </p:spPr>
      </p:pic>
      <p:pic>
        <p:nvPicPr>
          <p:cNvPr id="9" name="Picture 5">
            <a:extLst>
              <a:ext uri="{FF2B5EF4-FFF2-40B4-BE49-F238E27FC236}">
                <a16:creationId xmlns:a16="http://schemas.microsoft.com/office/drawing/2014/main" id="{996AB6B7-5A2A-C021-C678-8049B54E62A3}"/>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609276">
            <a:off x="-1200674" y="4487499"/>
            <a:ext cx="3105510" cy="2057400"/>
          </a:xfrm>
          <a:prstGeom prst="rect">
            <a:avLst/>
          </a:prstGeom>
        </p:spPr>
      </p:pic>
      <p:pic>
        <p:nvPicPr>
          <p:cNvPr id="10" name="Picture 6">
            <a:extLst>
              <a:ext uri="{FF2B5EF4-FFF2-40B4-BE49-F238E27FC236}">
                <a16:creationId xmlns:a16="http://schemas.microsoft.com/office/drawing/2014/main" id="{FAF763C1-5BA2-2279-68C0-20E8CAFF6F3B}"/>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873" y="-1471613"/>
            <a:ext cx="3105510" cy="2057400"/>
          </a:xfrm>
          <a:prstGeom prst="rect">
            <a:avLst/>
          </a:prstGeom>
        </p:spPr>
      </p:pic>
    </p:spTree>
    <p:extLst>
      <p:ext uri="{BB962C8B-B14F-4D97-AF65-F5344CB8AC3E}">
        <p14:creationId xmlns:p14="http://schemas.microsoft.com/office/powerpoint/2010/main" val="371079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A842A893-6001-A658-8A6C-C1016CAC515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1000"/>
                    </a14:imgEffect>
                  </a14:imgLayer>
                </a14:imgProps>
              </a:ext>
            </a:extLst>
          </a:blip>
          <a:srcRect t="7735" b="7735"/>
          <a:stretch>
            <a:fillRect/>
          </a:stretch>
        </p:blipFill>
        <p:spPr>
          <a:xfrm>
            <a:off x="0" y="0"/>
            <a:ext cx="9144000" cy="5143500"/>
          </a:xfrm>
          <a:prstGeom prst="rect">
            <a:avLst/>
          </a:prstGeom>
        </p:spPr>
      </p:pic>
      <p:sp>
        <p:nvSpPr>
          <p:cNvPr id="3" name="AutoShape 3"/>
          <p:cNvSpPr/>
          <p:nvPr/>
        </p:nvSpPr>
        <p:spPr>
          <a:xfrm>
            <a:off x="4212326" y="4605338"/>
            <a:ext cx="719349" cy="0"/>
          </a:xfrm>
          <a:prstGeom prst="line">
            <a:avLst/>
          </a:prstGeom>
          <a:ln w="47625" cap="flat">
            <a:solidFill>
              <a:srgbClr val="FFFFFF"/>
            </a:solidFill>
            <a:prstDash val="solid"/>
            <a:headEnd type="none" w="sm" len="sm"/>
            <a:tailEnd type="none" w="sm" len="sm"/>
          </a:ln>
        </p:spPr>
        <p:txBody>
          <a:bodyPr/>
          <a:lstStyle/>
          <a:p>
            <a:endParaRPr lang="es-CL"/>
          </a:p>
        </p:txBody>
      </p:sp>
      <p:sp>
        <p:nvSpPr>
          <p:cNvPr id="4" name="AutoShape 4"/>
          <p:cNvSpPr/>
          <p:nvPr/>
        </p:nvSpPr>
        <p:spPr>
          <a:xfrm>
            <a:off x="4212326" y="514350"/>
            <a:ext cx="719349" cy="0"/>
          </a:xfrm>
          <a:prstGeom prst="line">
            <a:avLst/>
          </a:prstGeom>
          <a:ln w="47625" cap="flat">
            <a:solidFill>
              <a:srgbClr val="FFFFFF"/>
            </a:solidFill>
            <a:prstDash val="solid"/>
            <a:headEnd type="none" w="sm" len="sm"/>
            <a:tailEnd type="none" w="sm" len="sm"/>
          </a:ln>
        </p:spPr>
        <p:txBody>
          <a:bodyPr/>
          <a:lstStyle/>
          <a:p>
            <a:endParaRPr lang="es-CL"/>
          </a:p>
        </p:txBody>
      </p:sp>
      <p:pic>
        <p:nvPicPr>
          <p:cNvPr id="8" name="Imagen 7">
            <a:extLst>
              <a:ext uri="{FF2B5EF4-FFF2-40B4-BE49-F238E27FC236}">
                <a16:creationId xmlns:a16="http://schemas.microsoft.com/office/drawing/2014/main" id="{A35971D5-DE3A-C7E9-3A14-2C6EB96160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00400" y="1905820"/>
            <a:ext cx="2743200" cy="1331861"/>
          </a:xfrm>
          <a:prstGeom prst="rect">
            <a:avLst/>
          </a:prstGeom>
        </p:spPr>
      </p:pic>
      <p:pic>
        <p:nvPicPr>
          <p:cNvPr id="9" name="Picture 4">
            <a:extLst>
              <a:ext uri="{FF2B5EF4-FFF2-40B4-BE49-F238E27FC236}">
                <a16:creationId xmlns:a16="http://schemas.microsoft.com/office/drawing/2014/main" id="{BE5060A6-A8C0-3FA3-F7FC-792F701607B9}"/>
              </a:ext>
            </a:extLst>
          </p:cNvPr>
          <p:cNvPicPr>
            <a:picLocks noChangeAspect="1"/>
          </p:cNvPicPr>
          <p:nvPr/>
        </p:nvPicPr>
        <p:blipFill>
          <a:blip r:embed="rId5"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806931" y="3458799"/>
            <a:ext cx="3105510" cy="2057400"/>
          </a:xfrm>
          <a:prstGeom prst="rect">
            <a:avLst/>
          </a:prstGeom>
        </p:spPr>
      </p:pic>
      <p:pic>
        <p:nvPicPr>
          <p:cNvPr id="10" name="Picture 5">
            <a:extLst>
              <a:ext uri="{FF2B5EF4-FFF2-40B4-BE49-F238E27FC236}">
                <a16:creationId xmlns:a16="http://schemas.microsoft.com/office/drawing/2014/main" id="{ADCA3431-EBB7-8B67-90DD-5286084D7552}"/>
              </a:ext>
            </a:extLst>
          </p:cNvPr>
          <p:cNvPicPr>
            <a:picLocks noChangeAspect="1"/>
          </p:cNvPicPr>
          <p:nvPr/>
        </p:nvPicPr>
        <p:blipFill>
          <a:blip r:embed="rId5"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7609276">
            <a:off x="-1200674" y="4487499"/>
            <a:ext cx="3105510" cy="2057400"/>
          </a:xfrm>
          <a:prstGeom prst="rect">
            <a:avLst/>
          </a:prstGeom>
        </p:spPr>
      </p:pic>
      <p:pic>
        <p:nvPicPr>
          <p:cNvPr id="11" name="Picture 6">
            <a:extLst>
              <a:ext uri="{FF2B5EF4-FFF2-40B4-BE49-F238E27FC236}">
                <a16:creationId xmlns:a16="http://schemas.microsoft.com/office/drawing/2014/main" id="{9C6957AC-711A-AE1B-3F2B-741438BE8BC2}"/>
              </a:ext>
            </a:extLst>
          </p:cNvPr>
          <p:cNvPicPr>
            <a:picLocks noChangeAspect="1"/>
          </p:cNvPicPr>
          <p:nvPr/>
        </p:nvPicPr>
        <p:blipFill>
          <a:blip r:embed="rId5"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0873" y="-1471613"/>
            <a:ext cx="3105510" cy="2057400"/>
          </a:xfrm>
          <a:prstGeom prst="rect">
            <a:avLst/>
          </a:prstGeom>
        </p:spPr>
      </p:pic>
    </p:spTree>
    <p:extLst>
      <p:ext uri="{BB962C8B-B14F-4D97-AF65-F5344CB8AC3E}">
        <p14:creationId xmlns:p14="http://schemas.microsoft.com/office/powerpoint/2010/main" val="4287124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6B4CA-AFD4-B6F2-1F9B-AD07F57E98C6}"/>
            </a:ext>
          </a:extLst>
        </p:cNvPr>
        <p:cNvGrpSpPr/>
        <p:nvPr/>
      </p:nvGrpSpPr>
      <p:grpSpPr>
        <a:xfrm>
          <a:off x="0" y="0"/>
          <a:ext cx="0" cy="0"/>
          <a:chOff x="0" y="0"/>
          <a:chExt cx="0" cy="0"/>
        </a:xfrm>
      </p:grpSpPr>
      <p:sp>
        <p:nvSpPr>
          <p:cNvPr id="3" name="AutoShape 3">
            <a:extLst>
              <a:ext uri="{FF2B5EF4-FFF2-40B4-BE49-F238E27FC236}">
                <a16:creationId xmlns:a16="http://schemas.microsoft.com/office/drawing/2014/main" id="{6546E9D6-5B30-0B55-8817-310BC07096F8}"/>
              </a:ext>
            </a:extLst>
          </p:cNvPr>
          <p:cNvSpPr/>
          <p:nvPr/>
        </p:nvSpPr>
        <p:spPr>
          <a:xfrm>
            <a:off x="4380585" y="514350"/>
            <a:ext cx="382830" cy="85686"/>
          </a:xfrm>
          <a:prstGeom prst="rect">
            <a:avLst/>
          </a:prstGeom>
          <a:solidFill>
            <a:srgbClr val="6DC53A"/>
          </a:solidFill>
        </p:spPr>
        <p:txBody>
          <a:bodyPr/>
          <a:lstStyle/>
          <a:p>
            <a:endParaRPr lang="es-CL"/>
          </a:p>
        </p:txBody>
      </p:sp>
      <p:grpSp>
        <p:nvGrpSpPr>
          <p:cNvPr id="7" name="Group 7">
            <a:extLst>
              <a:ext uri="{FF2B5EF4-FFF2-40B4-BE49-F238E27FC236}">
                <a16:creationId xmlns:a16="http://schemas.microsoft.com/office/drawing/2014/main" id="{D373009F-37DE-6EE2-7BFC-A4E9B3AA3CDF}"/>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08395C98-E96F-734F-40F2-EC97A2342930}"/>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7" name="TextBox 4">
            <a:extLst>
              <a:ext uri="{FF2B5EF4-FFF2-40B4-BE49-F238E27FC236}">
                <a16:creationId xmlns:a16="http://schemas.microsoft.com/office/drawing/2014/main" id="{E2866CBF-A9F4-42A3-7981-A44262A16702}"/>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Roboto Slab"/>
                <a:ea typeface="Roboto Slab"/>
                <a:cs typeface="Roboto Slab"/>
              </a:rPr>
              <a:t>Tipos</a:t>
            </a:r>
            <a:r>
              <a:rPr lang="en-US" sz="1900" b="1" dirty="0">
                <a:solidFill>
                  <a:srgbClr val="1F3B72"/>
                </a:solidFill>
                <a:latin typeface="Roboto Slab"/>
                <a:ea typeface="Roboto Slab"/>
                <a:cs typeface="Roboto Slab"/>
              </a:rPr>
              <a:t> de </a:t>
            </a:r>
            <a:r>
              <a:rPr lang="en-US" sz="1900" b="1" dirty="0" err="1">
                <a:solidFill>
                  <a:srgbClr val="1F3B72"/>
                </a:solidFill>
                <a:latin typeface="Roboto Slab"/>
                <a:ea typeface="Roboto Slab"/>
                <a:cs typeface="Roboto Slab"/>
              </a:rPr>
              <a:t>fuentes</a:t>
            </a:r>
            <a:r>
              <a:rPr lang="en-US" sz="1900" b="1" dirty="0">
                <a:solidFill>
                  <a:srgbClr val="1F3B72"/>
                </a:solidFill>
                <a:latin typeface="Roboto Slab"/>
                <a:ea typeface="Roboto Slab"/>
                <a:cs typeface="Roboto Slab"/>
              </a:rPr>
              <a:t> de </a:t>
            </a:r>
            <a:r>
              <a:rPr lang="en-US" sz="1900" b="1" dirty="0" err="1">
                <a:solidFill>
                  <a:srgbClr val="1F3B72"/>
                </a:solidFill>
                <a:latin typeface="Roboto Slab"/>
                <a:ea typeface="Roboto Slab"/>
                <a:cs typeface="Roboto Slab"/>
              </a:rPr>
              <a:t>datos</a:t>
            </a:r>
            <a:r>
              <a:rPr lang="en-US" sz="1900" b="1" dirty="0">
                <a:solidFill>
                  <a:srgbClr val="1F3B72"/>
                </a:solidFill>
                <a:latin typeface="Roboto Slab"/>
                <a:ea typeface="Roboto Slab"/>
                <a:cs typeface="Roboto Slab"/>
              </a:rPr>
              <a:t> compatibles</a:t>
            </a:r>
            <a:endParaRPr lang="es-ES" dirty="0"/>
          </a:p>
        </p:txBody>
      </p:sp>
      <p:sp>
        <p:nvSpPr>
          <p:cNvPr id="2" name="CuadroTexto 1">
            <a:extLst>
              <a:ext uri="{FF2B5EF4-FFF2-40B4-BE49-F238E27FC236}">
                <a16:creationId xmlns:a16="http://schemas.microsoft.com/office/drawing/2014/main" id="{02126EE6-F3A5-24CE-084C-71C7680CA20A}"/>
              </a:ext>
            </a:extLst>
          </p:cNvPr>
          <p:cNvSpPr txBox="1"/>
          <p:nvPr/>
        </p:nvSpPr>
        <p:spPr>
          <a:xfrm>
            <a:off x="850605" y="1196163"/>
            <a:ext cx="7442790" cy="20774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t>1) Archivos</a:t>
            </a:r>
            <a:endParaRPr lang="es-ES" sz="1200" b="1" dirty="0">
              <a:ea typeface="Roboto"/>
              <a:cs typeface="Roboto"/>
            </a:endParaRPr>
          </a:p>
          <a:p>
            <a:endParaRPr lang="es-ES" sz="1200" b="1" dirty="0">
              <a:ea typeface="+mn-lt"/>
              <a:cs typeface="+mn-lt"/>
            </a:endParaRPr>
          </a:p>
          <a:p>
            <a:r>
              <a:rPr lang="es-ES" sz="1200" b="1" dirty="0">
                <a:ea typeface="+mn-lt"/>
                <a:cs typeface="+mn-lt"/>
              </a:rPr>
              <a:t>Ejemplos:</a:t>
            </a:r>
            <a:r>
              <a:rPr lang="es-ES" sz="1200" dirty="0">
                <a:ea typeface="+mn-lt"/>
                <a:cs typeface="+mn-lt"/>
              </a:rPr>
              <a:t> Excel, CSV/TSV, TXT, XML, JSON, PDF, </a:t>
            </a:r>
            <a:r>
              <a:rPr lang="es-ES" sz="1200" dirty="0" err="1">
                <a:ea typeface="+mn-lt"/>
                <a:cs typeface="+mn-lt"/>
              </a:rPr>
              <a:t>Parquet</a:t>
            </a:r>
            <a:r>
              <a:rPr lang="es-ES" sz="1200" dirty="0">
                <a:ea typeface="+mn-lt"/>
                <a:cs typeface="+mn-lt"/>
              </a:rPr>
              <a:t>, Delta (algunos vía conector).</a:t>
            </a:r>
            <a:br>
              <a:rPr lang="es-ES" sz="1200" dirty="0">
                <a:ea typeface="+mn-lt"/>
                <a:cs typeface="+mn-lt"/>
              </a:rPr>
            </a:br>
            <a:endParaRPr lang="es-ES" sz="1200">
              <a:ea typeface="+mn-lt"/>
              <a:cs typeface="+mn-lt"/>
            </a:endParaRPr>
          </a:p>
          <a:p>
            <a:r>
              <a:rPr lang="es-ES" sz="1200" b="1" dirty="0">
                <a:ea typeface="+mn-lt"/>
                <a:cs typeface="+mn-lt"/>
              </a:rPr>
              <a:t>Cuándo:</a:t>
            </a:r>
            <a:r>
              <a:rPr lang="es-ES" sz="1200" dirty="0">
                <a:ea typeface="+mn-lt"/>
                <a:cs typeface="+mn-lt"/>
              </a:rPr>
              <a:t> datos pequeños/medianos, </a:t>
            </a:r>
            <a:r>
              <a:rPr lang="es-ES" sz="1200" dirty="0" err="1">
                <a:ea typeface="+mn-lt"/>
                <a:cs typeface="+mn-lt"/>
              </a:rPr>
              <a:t>datasets</a:t>
            </a:r>
            <a:r>
              <a:rPr lang="es-ES" sz="1200" dirty="0">
                <a:ea typeface="+mn-lt"/>
                <a:cs typeface="+mn-lt"/>
              </a:rPr>
              <a:t> compartidos en OneDrive/SharePoint, o históricos en carpetas.</a:t>
            </a:r>
            <a:endParaRPr lang="es-ES" sz="1200" dirty="0">
              <a:ea typeface="Roboto"/>
              <a:cs typeface="Roboto"/>
            </a:endParaRPr>
          </a:p>
          <a:p>
            <a:pPr marL="285750" indent="-285750">
              <a:buFont typeface="Arial"/>
              <a:buChar char="•"/>
            </a:pPr>
            <a:r>
              <a:rPr lang="es-ES" sz="1200" b="1" dirty="0">
                <a:ea typeface="+mn-lt"/>
                <a:cs typeface="+mn-lt"/>
              </a:rPr>
              <a:t>Archivo único:</a:t>
            </a:r>
            <a:r>
              <a:rPr lang="es-ES" sz="1200" dirty="0">
                <a:ea typeface="+mn-lt"/>
                <a:cs typeface="+mn-lt"/>
              </a:rPr>
              <a:t> </a:t>
            </a:r>
            <a:r>
              <a:rPr lang="es-ES" sz="1200" dirty="0" err="1">
                <a:latin typeface="Roboto"/>
                <a:ea typeface="Roboto"/>
                <a:cs typeface="Roboto"/>
              </a:rPr>
              <a:t>Excel.Workbook</a:t>
            </a:r>
            <a:r>
              <a:rPr lang="es-ES" sz="1200" dirty="0">
                <a:ea typeface="+mn-lt"/>
                <a:cs typeface="+mn-lt"/>
              </a:rPr>
              <a:t>, </a:t>
            </a:r>
            <a:r>
              <a:rPr lang="es-ES" sz="1200" dirty="0" err="1">
                <a:latin typeface="Roboto"/>
                <a:ea typeface="Roboto"/>
                <a:cs typeface="Roboto"/>
              </a:rPr>
              <a:t>Csv.Document</a:t>
            </a:r>
            <a:r>
              <a:rPr lang="es-ES" sz="1200" dirty="0">
                <a:ea typeface="+mn-lt"/>
                <a:cs typeface="+mn-lt"/>
              </a:rPr>
              <a:t>, </a:t>
            </a:r>
            <a:r>
              <a:rPr lang="es-ES" sz="1200" dirty="0" err="1">
                <a:latin typeface="Roboto"/>
                <a:ea typeface="Roboto"/>
                <a:cs typeface="Roboto"/>
              </a:rPr>
              <a:t>Json.Document</a:t>
            </a:r>
            <a:r>
              <a:rPr lang="es-ES" sz="1200" dirty="0">
                <a:ea typeface="+mn-lt"/>
                <a:cs typeface="+mn-lt"/>
              </a:rPr>
              <a:t>, </a:t>
            </a:r>
            <a:r>
              <a:rPr lang="es-ES" sz="1200" dirty="0" err="1">
                <a:latin typeface="Roboto"/>
                <a:ea typeface="Roboto"/>
                <a:cs typeface="Roboto"/>
              </a:rPr>
              <a:t>Pdf.Tables</a:t>
            </a:r>
            <a:r>
              <a:rPr lang="es-ES" sz="1200" dirty="0">
                <a:ea typeface="+mn-lt"/>
                <a:cs typeface="+mn-lt"/>
              </a:rPr>
              <a:t>.</a:t>
            </a:r>
            <a:endParaRPr lang="es-ES" sz="1200">
              <a:ea typeface="Roboto"/>
              <a:cs typeface="Roboto"/>
            </a:endParaRPr>
          </a:p>
          <a:p>
            <a:pPr marL="285750" indent="-285750">
              <a:buFont typeface="Arial"/>
              <a:buChar char="•"/>
            </a:pPr>
            <a:r>
              <a:rPr lang="es-ES" sz="1200" b="1" dirty="0">
                <a:ea typeface="+mn-lt"/>
                <a:cs typeface="+mn-lt"/>
              </a:rPr>
              <a:t>Carpeta (varios archivos)</a:t>
            </a:r>
            <a:r>
              <a:rPr lang="es-ES" sz="1200" dirty="0">
                <a:ea typeface="+mn-lt"/>
                <a:cs typeface="+mn-lt"/>
              </a:rPr>
              <a:t>: </a:t>
            </a:r>
            <a:r>
              <a:rPr lang="es-ES" sz="1200" err="1">
                <a:latin typeface="Roboto"/>
                <a:ea typeface="Roboto"/>
                <a:cs typeface="Roboto"/>
              </a:rPr>
              <a:t>Folder.Files</a:t>
            </a:r>
            <a:r>
              <a:rPr lang="es-ES" sz="1200" dirty="0">
                <a:ea typeface="+mn-lt"/>
                <a:cs typeface="+mn-lt"/>
              </a:rPr>
              <a:t> + </a:t>
            </a:r>
            <a:r>
              <a:rPr lang="es-ES" sz="1200" i="1" dirty="0">
                <a:ea typeface="+mn-lt"/>
                <a:cs typeface="+mn-lt"/>
              </a:rPr>
              <a:t>Combinar</a:t>
            </a:r>
            <a:r>
              <a:rPr lang="es-ES" sz="1200" dirty="0">
                <a:ea typeface="+mn-lt"/>
                <a:cs typeface="+mn-lt"/>
              </a:rPr>
              <a:t> (ideal para “CSV mensuales”).</a:t>
            </a:r>
            <a:endParaRPr lang="es-ES" sz="1200">
              <a:ea typeface="Roboto"/>
              <a:cs typeface="Roboto"/>
            </a:endParaRPr>
          </a:p>
          <a:p>
            <a:pPr marL="285750" indent="-285750">
              <a:buFont typeface="Arial"/>
              <a:buChar char="•"/>
            </a:pPr>
            <a:r>
              <a:rPr lang="es-ES" sz="1200" b="1" dirty="0">
                <a:ea typeface="+mn-lt"/>
                <a:cs typeface="+mn-lt"/>
              </a:rPr>
              <a:t>Consejo:</a:t>
            </a:r>
            <a:r>
              <a:rPr lang="es-ES" sz="1200" dirty="0">
                <a:ea typeface="+mn-lt"/>
                <a:cs typeface="+mn-lt"/>
              </a:rPr>
              <a:t> si publicarás en el </a:t>
            </a:r>
            <a:r>
              <a:rPr lang="es-ES" sz="1200" b="1" dirty="0">
                <a:ea typeface="+mn-lt"/>
                <a:cs typeface="+mn-lt"/>
              </a:rPr>
              <a:t>Servicio</a:t>
            </a:r>
            <a:r>
              <a:rPr lang="es-ES" sz="1200" dirty="0">
                <a:ea typeface="+mn-lt"/>
                <a:cs typeface="+mn-lt"/>
              </a:rPr>
              <a:t>, evita rutas </a:t>
            </a:r>
            <a:r>
              <a:rPr lang="es-ES" sz="1200" dirty="0">
                <a:latin typeface="Roboto"/>
                <a:ea typeface="Roboto"/>
                <a:cs typeface="Roboto"/>
              </a:rPr>
              <a:t>C:\...</a:t>
            </a:r>
            <a:r>
              <a:rPr lang="es-ES" sz="1200" dirty="0">
                <a:ea typeface="+mn-lt"/>
                <a:cs typeface="+mn-lt"/>
              </a:rPr>
              <a:t>; usa </a:t>
            </a:r>
            <a:r>
              <a:rPr lang="es-ES" sz="1200" b="1" dirty="0">
                <a:ea typeface="+mn-lt"/>
                <a:cs typeface="+mn-lt"/>
              </a:rPr>
              <a:t>SharePoint/OneDrive</a:t>
            </a:r>
            <a:r>
              <a:rPr lang="es-ES" sz="1200" dirty="0">
                <a:ea typeface="+mn-lt"/>
                <a:cs typeface="+mn-lt"/>
              </a:rPr>
              <a:t> (</a:t>
            </a:r>
            <a:r>
              <a:rPr lang="es-ES" sz="1200" err="1">
                <a:ea typeface="+mn-lt"/>
                <a:cs typeface="+mn-lt"/>
              </a:rPr>
              <a:t>cloud</a:t>
            </a:r>
            <a:r>
              <a:rPr lang="es-ES" sz="1200" dirty="0">
                <a:ea typeface="+mn-lt"/>
                <a:cs typeface="+mn-lt"/>
              </a:rPr>
              <a:t>) para refrescar sin </a:t>
            </a:r>
            <a:r>
              <a:rPr lang="es-ES" sz="1200" err="1">
                <a:ea typeface="+mn-lt"/>
                <a:cs typeface="+mn-lt"/>
              </a:rPr>
              <a:t>gateway</a:t>
            </a:r>
            <a:r>
              <a:rPr lang="es-ES" sz="1200" dirty="0">
                <a:ea typeface="+mn-lt"/>
                <a:cs typeface="+mn-lt"/>
              </a:rPr>
              <a:t>.</a:t>
            </a:r>
            <a:endParaRPr lang="es-ES" sz="1200">
              <a:ea typeface="Roboto"/>
              <a:cs typeface="Roboto"/>
            </a:endParaRPr>
          </a:p>
          <a:p>
            <a:pPr algn="l"/>
            <a:endParaRPr lang="es-ES" dirty="0">
              <a:ea typeface="Roboto"/>
              <a:cs typeface="Roboto"/>
            </a:endParaRPr>
          </a:p>
        </p:txBody>
      </p:sp>
    </p:spTree>
    <p:extLst>
      <p:ext uri="{BB962C8B-B14F-4D97-AF65-F5344CB8AC3E}">
        <p14:creationId xmlns:p14="http://schemas.microsoft.com/office/powerpoint/2010/main" val="112306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52B6FC-480F-7B30-B2DF-2780FF163B29}"/>
            </a:ext>
          </a:extLst>
        </p:cNvPr>
        <p:cNvGrpSpPr/>
        <p:nvPr/>
      </p:nvGrpSpPr>
      <p:grpSpPr>
        <a:xfrm>
          <a:off x="0" y="0"/>
          <a:ext cx="0" cy="0"/>
          <a:chOff x="0" y="0"/>
          <a:chExt cx="0" cy="0"/>
        </a:xfrm>
      </p:grpSpPr>
      <p:sp>
        <p:nvSpPr>
          <p:cNvPr id="3" name="AutoShape 3">
            <a:extLst>
              <a:ext uri="{FF2B5EF4-FFF2-40B4-BE49-F238E27FC236}">
                <a16:creationId xmlns:a16="http://schemas.microsoft.com/office/drawing/2014/main" id="{D8792E49-8E97-F79A-068D-0E8FB708FEB4}"/>
              </a:ext>
            </a:extLst>
          </p:cNvPr>
          <p:cNvSpPr/>
          <p:nvPr/>
        </p:nvSpPr>
        <p:spPr>
          <a:xfrm>
            <a:off x="4380585" y="514350"/>
            <a:ext cx="382830" cy="85686"/>
          </a:xfrm>
          <a:prstGeom prst="rect">
            <a:avLst/>
          </a:prstGeom>
          <a:solidFill>
            <a:srgbClr val="6DC53A"/>
          </a:solidFill>
        </p:spPr>
        <p:txBody>
          <a:bodyPr/>
          <a:lstStyle/>
          <a:p>
            <a:endParaRPr lang="es-CL"/>
          </a:p>
        </p:txBody>
      </p:sp>
      <p:grpSp>
        <p:nvGrpSpPr>
          <p:cNvPr id="7" name="Group 7">
            <a:extLst>
              <a:ext uri="{FF2B5EF4-FFF2-40B4-BE49-F238E27FC236}">
                <a16:creationId xmlns:a16="http://schemas.microsoft.com/office/drawing/2014/main" id="{71C66269-E3E6-7C10-C240-4ABCA7118D4B}"/>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A489B161-76C9-5C2B-287D-8ED4041CF19B}"/>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7" name="TextBox 4">
            <a:extLst>
              <a:ext uri="{FF2B5EF4-FFF2-40B4-BE49-F238E27FC236}">
                <a16:creationId xmlns:a16="http://schemas.microsoft.com/office/drawing/2014/main" id="{8C339819-2A84-61BD-99AF-AF821959B10D}"/>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Roboto Slab"/>
                <a:ea typeface="Roboto Slab"/>
                <a:cs typeface="Roboto Slab"/>
              </a:rPr>
              <a:t>Tipos</a:t>
            </a:r>
            <a:r>
              <a:rPr lang="en-US" sz="1900" b="1" dirty="0">
                <a:solidFill>
                  <a:srgbClr val="1F3B72"/>
                </a:solidFill>
                <a:latin typeface="Roboto Slab"/>
                <a:ea typeface="Roboto Slab"/>
                <a:cs typeface="Roboto Slab"/>
              </a:rPr>
              <a:t> de </a:t>
            </a:r>
            <a:r>
              <a:rPr lang="en-US" sz="1900" b="1" dirty="0" err="1">
                <a:solidFill>
                  <a:srgbClr val="1F3B72"/>
                </a:solidFill>
                <a:latin typeface="Roboto Slab"/>
                <a:ea typeface="Roboto Slab"/>
                <a:cs typeface="Roboto Slab"/>
              </a:rPr>
              <a:t>fuentes</a:t>
            </a:r>
            <a:r>
              <a:rPr lang="en-US" sz="1900" b="1" dirty="0">
                <a:solidFill>
                  <a:srgbClr val="1F3B72"/>
                </a:solidFill>
                <a:latin typeface="Roboto Slab"/>
                <a:ea typeface="Roboto Slab"/>
                <a:cs typeface="Roboto Slab"/>
              </a:rPr>
              <a:t> de </a:t>
            </a:r>
            <a:r>
              <a:rPr lang="en-US" sz="1900" b="1" dirty="0" err="1">
                <a:solidFill>
                  <a:srgbClr val="1F3B72"/>
                </a:solidFill>
                <a:latin typeface="Roboto Slab"/>
                <a:ea typeface="Roboto Slab"/>
                <a:cs typeface="Roboto Slab"/>
              </a:rPr>
              <a:t>datos</a:t>
            </a:r>
            <a:r>
              <a:rPr lang="en-US" sz="1900" b="1" dirty="0">
                <a:solidFill>
                  <a:srgbClr val="1F3B72"/>
                </a:solidFill>
                <a:latin typeface="Roboto Slab"/>
                <a:ea typeface="Roboto Slab"/>
                <a:cs typeface="Roboto Slab"/>
              </a:rPr>
              <a:t> compatibles</a:t>
            </a:r>
            <a:endParaRPr lang="es-ES" dirty="0"/>
          </a:p>
        </p:txBody>
      </p:sp>
      <p:sp>
        <p:nvSpPr>
          <p:cNvPr id="2" name="CuadroTexto 1">
            <a:extLst>
              <a:ext uri="{FF2B5EF4-FFF2-40B4-BE49-F238E27FC236}">
                <a16:creationId xmlns:a16="http://schemas.microsoft.com/office/drawing/2014/main" id="{141A9ABA-C8F7-9AE9-AE7B-167F9DBADD55}"/>
              </a:ext>
            </a:extLst>
          </p:cNvPr>
          <p:cNvSpPr txBox="1"/>
          <p:nvPr/>
        </p:nvSpPr>
        <p:spPr>
          <a:xfrm>
            <a:off x="850605" y="1196163"/>
            <a:ext cx="7442790" cy="22621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t>2) Carpetas</a:t>
            </a:r>
            <a:r>
              <a:rPr lang="es-ES" sz="1200" b="1" dirty="0">
                <a:ea typeface="+mn-lt"/>
                <a:cs typeface="+mn-lt"/>
              </a:rPr>
              <a:t> y almacenamiento en la nube</a:t>
            </a:r>
            <a:endParaRPr lang="es-ES" b="1"/>
          </a:p>
          <a:p>
            <a:endParaRPr lang="es-ES" sz="1200" dirty="0">
              <a:ea typeface="+mn-lt"/>
              <a:cs typeface="+mn-lt"/>
            </a:endParaRPr>
          </a:p>
          <a:p>
            <a:r>
              <a:rPr lang="es-ES" sz="1200" dirty="0">
                <a:ea typeface="+mn-lt"/>
                <a:cs typeface="+mn-lt"/>
              </a:rPr>
              <a:t>Ejemplos: SharePoint/OneDrive, Azure Blob, Azure Data Lake Gen2, Amazon S3 (vía conector/ODBC), Google Drive (no oficial → “Web”).</a:t>
            </a:r>
            <a:endParaRPr lang="es-ES">
              <a:ea typeface="+mn-lt"/>
              <a:cs typeface="+mn-lt"/>
            </a:endParaRPr>
          </a:p>
          <a:p>
            <a:br>
              <a:rPr lang="es-ES" sz="1200" dirty="0">
                <a:ea typeface="+mn-lt"/>
                <a:cs typeface="+mn-lt"/>
              </a:rPr>
            </a:br>
            <a:r>
              <a:rPr lang="es-ES" sz="1200" dirty="0">
                <a:ea typeface="+mn-lt"/>
                <a:cs typeface="+mn-lt"/>
              </a:rPr>
              <a:t>Cuándo: necesitas </a:t>
            </a:r>
            <a:r>
              <a:rPr lang="es-ES" sz="1200" dirty="0">
                <a:latin typeface="Roboto"/>
                <a:ea typeface="Roboto"/>
                <a:cs typeface="Roboto"/>
              </a:rPr>
              <a:t>refrescar </a:t>
            </a:r>
            <a:r>
              <a:rPr lang="es-ES" sz="1200" dirty="0">
                <a:ea typeface="+mn-lt"/>
                <a:cs typeface="+mn-lt"/>
              </a:rPr>
              <a:t>en </a:t>
            </a:r>
            <a:r>
              <a:rPr lang="es-ES" sz="1200" dirty="0">
                <a:latin typeface="Roboto"/>
                <a:ea typeface="Roboto"/>
                <a:cs typeface="Roboto"/>
              </a:rPr>
              <a:t>la nube y</a:t>
            </a:r>
            <a:r>
              <a:rPr lang="es-ES" sz="1200" dirty="0">
                <a:ea typeface="+mn-lt"/>
                <a:cs typeface="+mn-lt"/>
              </a:rPr>
              <a:t> </a:t>
            </a:r>
            <a:r>
              <a:rPr lang="es-ES" sz="1200" dirty="0">
                <a:latin typeface="Roboto"/>
                <a:ea typeface="Roboto"/>
                <a:cs typeface="Roboto"/>
              </a:rPr>
              <a:t>gobierno de archivos.</a:t>
            </a:r>
            <a:endParaRPr lang="es-ES">
              <a:ea typeface="Roboto"/>
              <a:cs typeface="Roboto"/>
            </a:endParaRPr>
          </a:p>
          <a:p>
            <a:pPr marL="171450" indent="-171450">
              <a:buFont typeface="Arial"/>
              <a:buChar char="•"/>
            </a:pPr>
            <a:r>
              <a:rPr lang="es-ES" sz="1200" dirty="0">
                <a:latin typeface="Roboto"/>
                <a:ea typeface="Roboto"/>
                <a:cs typeface="Roboto"/>
              </a:rPr>
              <a:t>SharePoint/</a:t>
            </a:r>
            <a:r>
              <a:rPr lang="es-ES" sz="1200" dirty="0">
                <a:ea typeface="+mn-lt"/>
                <a:cs typeface="+mn-lt"/>
              </a:rPr>
              <a:t>OneDrive: usa </a:t>
            </a:r>
            <a:r>
              <a:rPr lang="es-ES" sz="1200" err="1">
                <a:ea typeface="+mn-lt"/>
                <a:cs typeface="+mn-lt"/>
              </a:rPr>
              <a:t>SharePoint.Files</a:t>
            </a:r>
            <a:r>
              <a:rPr lang="es-ES" sz="1200" dirty="0">
                <a:ea typeface="+mn-lt"/>
                <a:cs typeface="+mn-lt"/>
              </a:rPr>
              <a:t>/</a:t>
            </a:r>
            <a:r>
              <a:rPr lang="es-ES" sz="1200" err="1">
                <a:ea typeface="+mn-lt"/>
                <a:cs typeface="+mn-lt"/>
              </a:rPr>
              <a:t>SharePoint.Contents</a:t>
            </a:r>
            <a:r>
              <a:rPr lang="es-ES" sz="1200" dirty="0">
                <a:ea typeface="+mn-lt"/>
                <a:cs typeface="+mn-lt"/>
              </a:rPr>
              <a:t> (mejor que “Web” con links de descarga).</a:t>
            </a:r>
            <a:endParaRPr lang="es-ES" dirty="0">
              <a:ea typeface="Roboto"/>
              <a:cs typeface="Roboto"/>
            </a:endParaRPr>
          </a:p>
          <a:p>
            <a:pPr marL="171450" indent="-171450">
              <a:buFont typeface="Arial"/>
              <a:buChar char="•"/>
            </a:pPr>
            <a:r>
              <a:rPr lang="es-ES" sz="1200" dirty="0">
                <a:ea typeface="+mn-lt"/>
                <a:cs typeface="+mn-lt"/>
              </a:rPr>
              <a:t>Azure: </a:t>
            </a:r>
            <a:r>
              <a:rPr lang="es-ES" sz="1200" err="1">
                <a:ea typeface="+mn-lt"/>
                <a:cs typeface="+mn-lt"/>
              </a:rPr>
              <a:t>AzureStorage</a:t>
            </a:r>
            <a:r>
              <a:rPr lang="es-ES" sz="1200" err="1">
                <a:latin typeface="Roboto"/>
                <a:ea typeface="Roboto"/>
                <a:cs typeface="Roboto"/>
              </a:rPr>
              <a:t>.</a:t>
            </a:r>
            <a:r>
              <a:rPr lang="es-ES" sz="1200" err="1">
                <a:ea typeface="+mn-lt"/>
                <a:cs typeface="+mn-lt"/>
              </a:rPr>
              <a:t>Blobs</a:t>
            </a:r>
            <a:r>
              <a:rPr lang="es-ES" sz="1200" dirty="0">
                <a:ea typeface="+mn-lt"/>
                <a:cs typeface="+mn-lt"/>
              </a:rPr>
              <a:t>, </a:t>
            </a:r>
            <a:r>
              <a:rPr lang="es-ES" sz="1200" err="1">
                <a:ea typeface="+mn-lt"/>
                <a:cs typeface="+mn-lt"/>
              </a:rPr>
              <a:t>AzureStorage.DataLake</a:t>
            </a:r>
            <a:r>
              <a:rPr lang="es-ES" sz="1200" dirty="0">
                <a:latin typeface="Roboto"/>
                <a:ea typeface="Roboto"/>
                <a:cs typeface="Roboto"/>
              </a:rPr>
              <a:t>. </a:t>
            </a:r>
            <a:r>
              <a:rPr lang="es-ES" sz="1200" dirty="0">
                <a:ea typeface="+mn-lt"/>
                <a:cs typeface="+mn-lt"/>
              </a:rPr>
              <a:t>Soporta </a:t>
            </a:r>
            <a:r>
              <a:rPr lang="es-ES" sz="1200" err="1">
                <a:ea typeface="+mn-lt"/>
                <a:cs typeface="+mn-lt"/>
              </a:rPr>
              <a:t>Parquet</a:t>
            </a:r>
            <a:r>
              <a:rPr lang="es-ES" sz="1200" dirty="0">
                <a:ea typeface="+mn-lt"/>
                <a:cs typeface="+mn-lt"/>
              </a:rPr>
              <a:t>/Delta y suele hacer </a:t>
            </a:r>
            <a:r>
              <a:rPr lang="es-ES" sz="1200" err="1">
                <a:ea typeface="+mn-lt"/>
                <a:cs typeface="+mn-lt"/>
              </a:rPr>
              <a:t>folding</a:t>
            </a:r>
            <a:r>
              <a:rPr lang="es-ES" sz="1200" dirty="0">
                <a:ea typeface="+mn-lt"/>
                <a:cs typeface="+mn-lt"/>
              </a:rPr>
              <a:t> (empuja operaciones).</a:t>
            </a:r>
            <a:endParaRPr lang="es-ES" dirty="0">
              <a:ea typeface="Roboto"/>
              <a:cs typeface="Roboto"/>
            </a:endParaRPr>
          </a:p>
          <a:p>
            <a:endParaRPr lang="es-ES" sz="1200" b="1" u="sng" dirty="0">
              <a:ea typeface="Roboto"/>
              <a:cs typeface="Roboto"/>
            </a:endParaRPr>
          </a:p>
          <a:p>
            <a:pPr algn="l"/>
            <a:endParaRPr lang="es-ES" dirty="0">
              <a:ea typeface="Roboto"/>
              <a:cs typeface="Roboto"/>
            </a:endParaRPr>
          </a:p>
        </p:txBody>
      </p:sp>
    </p:spTree>
    <p:extLst>
      <p:ext uri="{BB962C8B-B14F-4D97-AF65-F5344CB8AC3E}">
        <p14:creationId xmlns:p14="http://schemas.microsoft.com/office/powerpoint/2010/main" val="423113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5D1DD-163A-464B-2989-FF05488B59BE}"/>
            </a:ext>
          </a:extLst>
        </p:cNvPr>
        <p:cNvGrpSpPr/>
        <p:nvPr/>
      </p:nvGrpSpPr>
      <p:grpSpPr>
        <a:xfrm>
          <a:off x="0" y="0"/>
          <a:ext cx="0" cy="0"/>
          <a:chOff x="0" y="0"/>
          <a:chExt cx="0" cy="0"/>
        </a:xfrm>
      </p:grpSpPr>
      <p:sp>
        <p:nvSpPr>
          <p:cNvPr id="3" name="AutoShape 3">
            <a:extLst>
              <a:ext uri="{FF2B5EF4-FFF2-40B4-BE49-F238E27FC236}">
                <a16:creationId xmlns:a16="http://schemas.microsoft.com/office/drawing/2014/main" id="{844C7A12-12C4-6182-61AE-4A976D4A7262}"/>
              </a:ext>
            </a:extLst>
          </p:cNvPr>
          <p:cNvSpPr/>
          <p:nvPr/>
        </p:nvSpPr>
        <p:spPr>
          <a:xfrm>
            <a:off x="4380585" y="514350"/>
            <a:ext cx="382830" cy="85686"/>
          </a:xfrm>
          <a:prstGeom prst="rect">
            <a:avLst/>
          </a:prstGeom>
          <a:solidFill>
            <a:srgbClr val="6DC53A"/>
          </a:solidFill>
        </p:spPr>
        <p:txBody>
          <a:bodyPr/>
          <a:lstStyle/>
          <a:p>
            <a:endParaRPr lang="es-CL"/>
          </a:p>
        </p:txBody>
      </p:sp>
      <p:grpSp>
        <p:nvGrpSpPr>
          <p:cNvPr id="7" name="Group 7">
            <a:extLst>
              <a:ext uri="{FF2B5EF4-FFF2-40B4-BE49-F238E27FC236}">
                <a16:creationId xmlns:a16="http://schemas.microsoft.com/office/drawing/2014/main" id="{9E429FF7-C97F-0A07-3FCF-E824948E86DE}"/>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65FD4BB5-4605-BD19-AC9A-5EF7D8094236}"/>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7" name="TextBox 4">
            <a:extLst>
              <a:ext uri="{FF2B5EF4-FFF2-40B4-BE49-F238E27FC236}">
                <a16:creationId xmlns:a16="http://schemas.microsoft.com/office/drawing/2014/main" id="{CFD074D1-034A-AB68-FA8B-1D19FF843CB2}"/>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Roboto Slab"/>
                <a:ea typeface="Roboto Slab"/>
                <a:cs typeface="Roboto Slab"/>
              </a:rPr>
              <a:t>Tipos</a:t>
            </a:r>
            <a:r>
              <a:rPr lang="en-US" sz="1900" b="1" dirty="0">
                <a:solidFill>
                  <a:srgbClr val="1F3B72"/>
                </a:solidFill>
                <a:latin typeface="Roboto Slab"/>
                <a:ea typeface="Roboto Slab"/>
                <a:cs typeface="Roboto Slab"/>
              </a:rPr>
              <a:t> de </a:t>
            </a:r>
            <a:r>
              <a:rPr lang="en-US" sz="1900" b="1" dirty="0" err="1">
                <a:solidFill>
                  <a:srgbClr val="1F3B72"/>
                </a:solidFill>
                <a:latin typeface="Roboto Slab"/>
                <a:ea typeface="Roboto Slab"/>
                <a:cs typeface="Roboto Slab"/>
              </a:rPr>
              <a:t>fuentes</a:t>
            </a:r>
            <a:r>
              <a:rPr lang="en-US" sz="1900" b="1" dirty="0">
                <a:solidFill>
                  <a:srgbClr val="1F3B72"/>
                </a:solidFill>
                <a:latin typeface="Roboto Slab"/>
                <a:ea typeface="Roboto Slab"/>
                <a:cs typeface="Roboto Slab"/>
              </a:rPr>
              <a:t> de </a:t>
            </a:r>
            <a:r>
              <a:rPr lang="en-US" sz="1900" b="1" dirty="0" err="1">
                <a:solidFill>
                  <a:srgbClr val="1F3B72"/>
                </a:solidFill>
                <a:latin typeface="Roboto Slab"/>
                <a:ea typeface="Roboto Slab"/>
                <a:cs typeface="Roboto Slab"/>
              </a:rPr>
              <a:t>datos</a:t>
            </a:r>
            <a:r>
              <a:rPr lang="en-US" sz="1900" b="1" dirty="0">
                <a:solidFill>
                  <a:srgbClr val="1F3B72"/>
                </a:solidFill>
                <a:latin typeface="Roboto Slab"/>
                <a:ea typeface="Roboto Slab"/>
                <a:cs typeface="Roboto Slab"/>
              </a:rPr>
              <a:t> compatibles</a:t>
            </a:r>
            <a:endParaRPr lang="es-ES" dirty="0"/>
          </a:p>
        </p:txBody>
      </p:sp>
      <p:sp>
        <p:nvSpPr>
          <p:cNvPr id="2" name="CuadroTexto 1">
            <a:extLst>
              <a:ext uri="{FF2B5EF4-FFF2-40B4-BE49-F238E27FC236}">
                <a16:creationId xmlns:a16="http://schemas.microsoft.com/office/drawing/2014/main" id="{73322596-28D5-544A-C587-956D1C6ACCD0}"/>
              </a:ext>
            </a:extLst>
          </p:cNvPr>
          <p:cNvSpPr txBox="1"/>
          <p:nvPr/>
        </p:nvSpPr>
        <p:spPr>
          <a:xfrm>
            <a:off x="850605" y="1196163"/>
            <a:ext cx="7442790" cy="22621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t>3) Bases de datos (</a:t>
            </a:r>
            <a:r>
              <a:rPr lang="es-ES" sz="1200" b="1" dirty="0" err="1"/>
              <a:t>on-prem</a:t>
            </a:r>
            <a:r>
              <a:rPr lang="es-ES" sz="1200" b="1" dirty="0"/>
              <a:t> </a:t>
            </a:r>
            <a:r>
              <a:rPr lang="es-ES" sz="1200" b="1" dirty="0">
                <a:ea typeface="+mn-lt"/>
                <a:cs typeface="+mn-lt"/>
              </a:rPr>
              <a:t>y </a:t>
            </a:r>
            <a:r>
              <a:rPr lang="es-ES" sz="1200" b="1" dirty="0" err="1">
                <a:ea typeface="+mn-lt"/>
                <a:cs typeface="+mn-lt"/>
              </a:rPr>
              <a:t>cloud</a:t>
            </a:r>
            <a:r>
              <a:rPr lang="es-ES" sz="1200" b="1" dirty="0">
                <a:ea typeface="+mn-lt"/>
                <a:cs typeface="+mn-lt"/>
              </a:rPr>
              <a:t>)</a:t>
            </a:r>
            <a:endParaRPr lang="es-ES"/>
          </a:p>
          <a:p>
            <a:endParaRPr lang="es-ES" sz="1200">
              <a:ea typeface="+mn-lt"/>
              <a:cs typeface="+mn-lt"/>
            </a:endParaRPr>
          </a:p>
          <a:p>
            <a:r>
              <a:rPr lang="es-ES" sz="1200" b="1" dirty="0">
                <a:ea typeface="+mn-lt"/>
                <a:cs typeface="+mn-lt"/>
              </a:rPr>
              <a:t>Ejemplos (nativos):</a:t>
            </a:r>
            <a:r>
              <a:rPr lang="es-ES" sz="1200" dirty="0">
                <a:ea typeface="+mn-lt"/>
                <a:cs typeface="+mn-lt"/>
              </a:rPr>
              <a:t> SQL Server, MySQL, PostgreSQL, Oracle, </a:t>
            </a:r>
            <a:r>
              <a:rPr lang="es-ES" sz="1200" dirty="0" err="1">
                <a:ea typeface="+mn-lt"/>
                <a:cs typeface="+mn-lt"/>
              </a:rPr>
              <a:t>Snowflake</a:t>
            </a:r>
            <a:r>
              <a:rPr lang="es-ES" sz="1200" dirty="0">
                <a:ea typeface="+mn-lt"/>
                <a:cs typeface="+mn-lt"/>
              </a:rPr>
              <a:t>, </a:t>
            </a:r>
            <a:r>
              <a:rPr lang="es-ES" sz="1200" dirty="0" err="1">
                <a:ea typeface="+mn-lt"/>
                <a:cs typeface="+mn-lt"/>
              </a:rPr>
              <a:t>BigQuery</a:t>
            </a:r>
            <a:r>
              <a:rPr lang="es-ES" sz="1200" dirty="0">
                <a:ea typeface="+mn-lt"/>
                <a:cs typeface="+mn-lt"/>
              </a:rPr>
              <a:t>, </a:t>
            </a:r>
            <a:r>
              <a:rPr lang="es-ES" sz="1200" dirty="0" err="1">
                <a:ea typeface="+mn-lt"/>
                <a:cs typeface="+mn-lt"/>
              </a:rPr>
              <a:t>Redshift</a:t>
            </a:r>
            <a:r>
              <a:rPr lang="es-ES" sz="1200" dirty="0">
                <a:ea typeface="+mn-lt"/>
                <a:cs typeface="+mn-lt"/>
              </a:rPr>
              <a:t>, </a:t>
            </a:r>
            <a:r>
              <a:rPr lang="es-ES" sz="1200" dirty="0" err="1">
                <a:ea typeface="+mn-lt"/>
                <a:cs typeface="+mn-lt"/>
              </a:rPr>
              <a:t>Databricks</a:t>
            </a:r>
            <a:r>
              <a:rPr lang="es-ES" sz="1200" dirty="0">
                <a:ea typeface="+mn-lt"/>
                <a:cs typeface="+mn-lt"/>
              </a:rPr>
              <a:t>/</a:t>
            </a:r>
            <a:r>
              <a:rPr lang="es-ES" sz="1200" dirty="0" err="1">
                <a:ea typeface="+mn-lt"/>
                <a:cs typeface="+mn-lt"/>
              </a:rPr>
              <a:t>Spark</a:t>
            </a:r>
            <a:r>
              <a:rPr lang="es-ES" sz="1200" dirty="0">
                <a:ea typeface="+mn-lt"/>
                <a:cs typeface="+mn-lt"/>
              </a:rPr>
              <a:t>, Teradata, DB2, SAP HANA/BW, Access.</a:t>
            </a:r>
            <a:br>
              <a:rPr lang="es-ES" sz="1200" dirty="0">
                <a:ea typeface="+mn-lt"/>
                <a:cs typeface="+mn-lt"/>
              </a:rPr>
            </a:br>
            <a:endParaRPr lang="es-ES" sz="1200" dirty="0">
              <a:ea typeface="+mn-lt"/>
              <a:cs typeface="+mn-lt"/>
            </a:endParaRPr>
          </a:p>
          <a:p>
            <a:r>
              <a:rPr lang="es-ES" sz="1200" b="1" dirty="0">
                <a:ea typeface="+mn-lt"/>
                <a:cs typeface="+mn-lt"/>
              </a:rPr>
              <a:t>Cuando:</a:t>
            </a:r>
            <a:r>
              <a:rPr lang="es-ES" sz="1200" dirty="0">
                <a:ea typeface="+mn-lt"/>
                <a:cs typeface="+mn-lt"/>
              </a:rPr>
              <a:t> datos grandes, seguridad y </a:t>
            </a:r>
            <a:r>
              <a:rPr lang="es-ES" sz="1200" dirty="0" err="1">
                <a:ea typeface="+mn-lt"/>
                <a:cs typeface="+mn-lt"/>
              </a:rPr>
              <a:t>query</a:t>
            </a:r>
            <a:r>
              <a:rPr lang="es-ES" sz="1200" dirty="0">
                <a:ea typeface="+mn-lt"/>
                <a:cs typeface="+mn-lt"/>
              </a:rPr>
              <a:t> </a:t>
            </a:r>
            <a:r>
              <a:rPr lang="es-ES" sz="1200" dirty="0" err="1">
                <a:ea typeface="+mn-lt"/>
                <a:cs typeface="+mn-lt"/>
              </a:rPr>
              <a:t>folding</a:t>
            </a:r>
            <a:r>
              <a:rPr lang="es-ES" sz="1200" dirty="0">
                <a:ea typeface="+mn-lt"/>
                <a:cs typeface="+mn-lt"/>
              </a:rPr>
              <a:t> (que las transformaciones se ejecuten en </a:t>
            </a:r>
            <a:r>
              <a:rPr lang="es-ES" sz="1200" dirty="0">
                <a:latin typeface="Roboto"/>
                <a:ea typeface="Roboto"/>
                <a:cs typeface="Roboto"/>
              </a:rPr>
              <a:t>el servidor).</a:t>
            </a:r>
            <a:endParaRPr lang="es-ES" sz="1200" dirty="0">
              <a:ea typeface="Roboto"/>
              <a:cs typeface="Roboto"/>
            </a:endParaRPr>
          </a:p>
          <a:p>
            <a:pPr marL="171450" indent="-171450">
              <a:buFont typeface="Arial"/>
              <a:buChar char="•"/>
            </a:pPr>
            <a:r>
              <a:rPr lang="es-ES" sz="1200" dirty="0">
                <a:latin typeface="Roboto"/>
                <a:ea typeface="Roboto"/>
                <a:cs typeface="Roboto"/>
              </a:rPr>
              <a:t>Conectores suelen ofrecer </a:t>
            </a:r>
            <a:r>
              <a:rPr lang="es-ES" sz="1200" err="1">
                <a:latin typeface="Roboto"/>
                <a:ea typeface="Roboto"/>
                <a:cs typeface="Roboto"/>
              </a:rPr>
              <a:t>Import</a:t>
            </a:r>
            <a:r>
              <a:rPr lang="es-ES" sz="1200" dirty="0">
                <a:latin typeface="Roboto"/>
                <a:ea typeface="Roboto"/>
                <a:cs typeface="Roboto"/>
              </a:rPr>
              <a:t> y</a:t>
            </a:r>
            <a:r>
              <a:rPr lang="es-ES" sz="1200" dirty="0">
                <a:ea typeface="+mn-lt"/>
                <a:cs typeface="+mn-lt"/>
              </a:rPr>
              <a:t> </a:t>
            </a:r>
            <a:r>
              <a:rPr lang="es-ES" sz="1200" dirty="0">
                <a:latin typeface="Roboto"/>
                <a:ea typeface="Roboto"/>
                <a:cs typeface="Roboto"/>
              </a:rPr>
              <a:t>a veces </a:t>
            </a:r>
            <a:r>
              <a:rPr lang="es-ES" sz="1200" err="1">
                <a:latin typeface="Roboto"/>
                <a:ea typeface="Roboto"/>
                <a:cs typeface="Roboto"/>
              </a:rPr>
              <a:t>DirectQuery</a:t>
            </a:r>
            <a:r>
              <a:rPr lang="es-ES" sz="1200" dirty="0">
                <a:latin typeface="Roboto"/>
                <a:ea typeface="Roboto"/>
                <a:cs typeface="Roboto"/>
              </a:rPr>
              <a:t> (</a:t>
            </a:r>
            <a:r>
              <a:rPr lang="es-ES" sz="1200" err="1">
                <a:latin typeface="Roboto"/>
                <a:ea typeface="Roboto"/>
                <a:cs typeface="Roboto"/>
              </a:rPr>
              <a:t>Power</a:t>
            </a:r>
            <a:r>
              <a:rPr lang="es-ES" sz="1200" dirty="0">
                <a:latin typeface="Roboto"/>
                <a:ea typeface="Roboto"/>
                <a:cs typeface="Roboto"/>
              </a:rPr>
              <a:t> </a:t>
            </a:r>
            <a:r>
              <a:rPr lang="es-ES" sz="1200" err="1">
                <a:latin typeface="Roboto"/>
                <a:ea typeface="Roboto"/>
                <a:cs typeface="Roboto"/>
              </a:rPr>
              <a:t>Query</a:t>
            </a:r>
            <a:r>
              <a:rPr lang="es-ES" sz="1200" dirty="0">
                <a:latin typeface="Roboto"/>
                <a:ea typeface="Roboto"/>
                <a:cs typeface="Roboto"/>
              </a:rPr>
              <a:t> </a:t>
            </a:r>
            <a:r>
              <a:rPr lang="es-ES" sz="1200" dirty="0">
                <a:ea typeface="+mn-lt"/>
                <a:cs typeface="+mn-lt"/>
              </a:rPr>
              <a:t>aplica pasos distintos ahí).</a:t>
            </a:r>
            <a:endParaRPr lang="es-ES" sz="1200">
              <a:ea typeface="Roboto"/>
              <a:cs typeface="Roboto"/>
            </a:endParaRPr>
          </a:p>
          <a:p>
            <a:pPr marL="171450" indent="-171450">
              <a:buFont typeface="Arial"/>
              <a:buChar char="•"/>
            </a:pPr>
            <a:r>
              <a:rPr lang="es-ES" sz="1200" dirty="0">
                <a:ea typeface="+mn-lt"/>
                <a:cs typeface="+mn-lt"/>
              </a:rPr>
              <a:t>Native </a:t>
            </a:r>
            <a:r>
              <a:rPr lang="es-ES" sz="1200" err="1">
                <a:ea typeface="+mn-lt"/>
                <a:cs typeface="+mn-lt"/>
              </a:rPr>
              <a:t>query</a:t>
            </a:r>
            <a:r>
              <a:rPr lang="es-ES" sz="1200" dirty="0">
                <a:ea typeface="+mn-lt"/>
                <a:cs typeface="+mn-lt"/>
              </a:rPr>
              <a:t> ([</a:t>
            </a:r>
            <a:r>
              <a:rPr lang="es-ES" sz="1200" err="1">
                <a:ea typeface="+mn-lt"/>
                <a:cs typeface="+mn-lt"/>
              </a:rPr>
              <a:t>Query</a:t>
            </a:r>
            <a:r>
              <a:rPr lang="es-ES" sz="1200" dirty="0">
                <a:ea typeface="+mn-lt"/>
                <a:cs typeface="+mn-lt"/>
              </a:rPr>
              <a:t>="SELECT …"]) útil para vistas complejas (pierdes parte del </a:t>
            </a:r>
            <a:r>
              <a:rPr lang="es-ES" sz="1200" err="1">
                <a:ea typeface="+mn-lt"/>
                <a:cs typeface="+mn-lt"/>
              </a:rPr>
              <a:t>folding</a:t>
            </a:r>
            <a:r>
              <a:rPr lang="es-ES" sz="1200" dirty="0">
                <a:latin typeface="Roboto"/>
                <a:ea typeface="Roboto"/>
                <a:cs typeface="Roboto"/>
              </a:rPr>
              <a:t> </a:t>
            </a:r>
            <a:r>
              <a:rPr lang="es-ES" sz="1200" dirty="0">
                <a:ea typeface="+mn-lt"/>
                <a:cs typeface="+mn-lt"/>
              </a:rPr>
              <a:t>“automático”).</a:t>
            </a:r>
            <a:endParaRPr lang="es-ES" sz="1200">
              <a:ea typeface="Roboto"/>
              <a:cs typeface="Roboto"/>
            </a:endParaRPr>
          </a:p>
          <a:p>
            <a:pPr marL="171450" indent="-171450">
              <a:buFont typeface="Arial"/>
              <a:buChar char="•"/>
            </a:pPr>
            <a:r>
              <a:rPr lang="es-ES" sz="1200" dirty="0">
                <a:ea typeface="+mn-lt"/>
                <a:cs typeface="+mn-lt"/>
              </a:rPr>
              <a:t>Drivers: algunos requieren ODBC/OLE DB instalados (64-bit si tu Desktop lo es).</a:t>
            </a:r>
            <a:endParaRPr lang="es-ES" sz="1200">
              <a:ea typeface="Roboto"/>
              <a:cs typeface="Roboto"/>
            </a:endParaRPr>
          </a:p>
          <a:p>
            <a:pPr marL="171450" indent="-171450">
              <a:buFont typeface="Arial"/>
              <a:buChar char="•"/>
            </a:pPr>
            <a:endParaRPr lang="es-ES" sz="1200" dirty="0">
              <a:ea typeface="Roboto"/>
              <a:cs typeface="Roboto"/>
            </a:endParaRPr>
          </a:p>
          <a:p>
            <a:endParaRPr lang="es-ES" sz="1200" b="1" u="sng" dirty="0">
              <a:ea typeface="Roboto"/>
              <a:cs typeface="Roboto"/>
            </a:endParaRPr>
          </a:p>
          <a:p>
            <a:pPr algn="l"/>
            <a:endParaRPr lang="es-ES" dirty="0">
              <a:ea typeface="Roboto"/>
              <a:cs typeface="Roboto"/>
            </a:endParaRPr>
          </a:p>
        </p:txBody>
      </p:sp>
    </p:spTree>
    <p:extLst>
      <p:ext uri="{BB962C8B-B14F-4D97-AF65-F5344CB8AC3E}">
        <p14:creationId xmlns:p14="http://schemas.microsoft.com/office/powerpoint/2010/main" val="1055020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F55CD-EB4A-8472-D5FC-B3823D6DCDC3}"/>
            </a:ext>
          </a:extLst>
        </p:cNvPr>
        <p:cNvGrpSpPr/>
        <p:nvPr/>
      </p:nvGrpSpPr>
      <p:grpSpPr>
        <a:xfrm>
          <a:off x="0" y="0"/>
          <a:ext cx="0" cy="0"/>
          <a:chOff x="0" y="0"/>
          <a:chExt cx="0" cy="0"/>
        </a:xfrm>
      </p:grpSpPr>
      <p:sp>
        <p:nvSpPr>
          <p:cNvPr id="3" name="AutoShape 3">
            <a:extLst>
              <a:ext uri="{FF2B5EF4-FFF2-40B4-BE49-F238E27FC236}">
                <a16:creationId xmlns:a16="http://schemas.microsoft.com/office/drawing/2014/main" id="{F611E5B4-BA56-80D3-C58F-F21DFBDA6250}"/>
              </a:ext>
            </a:extLst>
          </p:cNvPr>
          <p:cNvSpPr/>
          <p:nvPr/>
        </p:nvSpPr>
        <p:spPr>
          <a:xfrm>
            <a:off x="4380585" y="514350"/>
            <a:ext cx="382830" cy="85686"/>
          </a:xfrm>
          <a:prstGeom prst="rect">
            <a:avLst/>
          </a:prstGeom>
          <a:solidFill>
            <a:srgbClr val="6DC53A"/>
          </a:solidFill>
        </p:spPr>
        <p:txBody>
          <a:bodyPr/>
          <a:lstStyle/>
          <a:p>
            <a:endParaRPr lang="es-CL"/>
          </a:p>
        </p:txBody>
      </p:sp>
      <p:grpSp>
        <p:nvGrpSpPr>
          <p:cNvPr id="7" name="Group 7">
            <a:extLst>
              <a:ext uri="{FF2B5EF4-FFF2-40B4-BE49-F238E27FC236}">
                <a16:creationId xmlns:a16="http://schemas.microsoft.com/office/drawing/2014/main" id="{4CF9BDE8-534D-799C-337B-05C1E845F7B9}"/>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3C52D740-565B-7E06-630A-BEBF19E1F64A}"/>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7" name="TextBox 4">
            <a:extLst>
              <a:ext uri="{FF2B5EF4-FFF2-40B4-BE49-F238E27FC236}">
                <a16:creationId xmlns:a16="http://schemas.microsoft.com/office/drawing/2014/main" id="{F507D32B-3A9E-A77C-D97C-0F4397A9C3EF}"/>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Roboto Slab"/>
                <a:ea typeface="Roboto Slab"/>
                <a:cs typeface="Roboto Slab"/>
              </a:rPr>
              <a:t>Tipos</a:t>
            </a:r>
            <a:r>
              <a:rPr lang="en-US" sz="1900" b="1" dirty="0">
                <a:solidFill>
                  <a:srgbClr val="1F3B72"/>
                </a:solidFill>
                <a:latin typeface="Roboto Slab"/>
                <a:ea typeface="Roboto Slab"/>
                <a:cs typeface="Roboto Slab"/>
              </a:rPr>
              <a:t> de </a:t>
            </a:r>
            <a:r>
              <a:rPr lang="en-US" sz="1900" b="1" dirty="0" err="1">
                <a:solidFill>
                  <a:srgbClr val="1F3B72"/>
                </a:solidFill>
                <a:latin typeface="Roboto Slab"/>
                <a:ea typeface="Roboto Slab"/>
                <a:cs typeface="Roboto Slab"/>
              </a:rPr>
              <a:t>fuentes</a:t>
            </a:r>
            <a:r>
              <a:rPr lang="en-US" sz="1900" b="1" dirty="0">
                <a:solidFill>
                  <a:srgbClr val="1F3B72"/>
                </a:solidFill>
                <a:latin typeface="Roboto Slab"/>
                <a:ea typeface="Roboto Slab"/>
                <a:cs typeface="Roboto Slab"/>
              </a:rPr>
              <a:t> de </a:t>
            </a:r>
            <a:r>
              <a:rPr lang="en-US" sz="1900" b="1" dirty="0" err="1">
                <a:solidFill>
                  <a:srgbClr val="1F3B72"/>
                </a:solidFill>
                <a:latin typeface="Roboto Slab"/>
                <a:ea typeface="Roboto Slab"/>
                <a:cs typeface="Roboto Slab"/>
              </a:rPr>
              <a:t>datos</a:t>
            </a:r>
            <a:r>
              <a:rPr lang="en-US" sz="1900" b="1" dirty="0">
                <a:solidFill>
                  <a:srgbClr val="1F3B72"/>
                </a:solidFill>
                <a:latin typeface="Roboto Slab"/>
                <a:ea typeface="Roboto Slab"/>
                <a:cs typeface="Roboto Slab"/>
              </a:rPr>
              <a:t> compatibles</a:t>
            </a:r>
            <a:endParaRPr lang="es-ES" dirty="0"/>
          </a:p>
        </p:txBody>
      </p:sp>
      <p:sp>
        <p:nvSpPr>
          <p:cNvPr id="2" name="CuadroTexto 1">
            <a:extLst>
              <a:ext uri="{FF2B5EF4-FFF2-40B4-BE49-F238E27FC236}">
                <a16:creationId xmlns:a16="http://schemas.microsoft.com/office/drawing/2014/main" id="{AEF4AF1B-510D-BC24-274A-792CC85E5BE4}"/>
              </a:ext>
            </a:extLst>
          </p:cNvPr>
          <p:cNvSpPr txBox="1"/>
          <p:nvPr/>
        </p:nvSpPr>
        <p:spPr>
          <a:xfrm>
            <a:off x="850605" y="1196163"/>
            <a:ext cx="7442790" cy="22621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t>4) Servicios en línea / </a:t>
            </a:r>
            <a:r>
              <a:rPr lang="es-ES" sz="1200" b="1" err="1"/>
              <a:t>APIs</a:t>
            </a:r>
            <a:endParaRPr lang="es-ES" sz="1200" b="1" err="1">
              <a:ea typeface="Roboto"/>
              <a:cs typeface="Roboto"/>
            </a:endParaRPr>
          </a:p>
          <a:p>
            <a:endParaRPr lang="es-ES" sz="1200" b="1" dirty="0">
              <a:ea typeface="+mn-lt"/>
              <a:cs typeface="+mn-lt"/>
            </a:endParaRPr>
          </a:p>
          <a:p>
            <a:r>
              <a:rPr lang="es-ES" sz="1200" b="1" dirty="0">
                <a:ea typeface="+mn-lt"/>
                <a:cs typeface="+mn-lt"/>
              </a:rPr>
              <a:t>Ejemplos:</a:t>
            </a:r>
            <a:r>
              <a:rPr lang="es-ES" sz="1200" dirty="0">
                <a:ea typeface="+mn-lt"/>
                <a:cs typeface="+mn-lt"/>
              </a:rPr>
              <a:t> </a:t>
            </a:r>
            <a:r>
              <a:rPr lang="es-ES" sz="1200" dirty="0" err="1">
                <a:ea typeface="+mn-lt"/>
                <a:cs typeface="+mn-lt"/>
              </a:rPr>
              <a:t>OData</a:t>
            </a:r>
            <a:r>
              <a:rPr lang="es-ES" sz="1200" dirty="0">
                <a:ea typeface="+mn-lt"/>
                <a:cs typeface="+mn-lt"/>
              </a:rPr>
              <a:t>, Web (REST), Dynamics 365/</a:t>
            </a:r>
            <a:r>
              <a:rPr lang="es-ES" sz="1200" dirty="0" err="1">
                <a:ea typeface="+mn-lt"/>
                <a:cs typeface="+mn-lt"/>
              </a:rPr>
              <a:t>Dataverse</a:t>
            </a:r>
            <a:r>
              <a:rPr lang="es-ES" sz="1200" dirty="0">
                <a:ea typeface="+mn-lt"/>
                <a:cs typeface="+mn-lt"/>
              </a:rPr>
              <a:t>, SharePoint </a:t>
            </a:r>
            <a:r>
              <a:rPr lang="es-ES" sz="1200" dirty="0" err="1">
                <a:ea typeface="+mn-lt"/>
                <a:cs typeface="+mn-lt"/>
              </a:rPr>
              <a:t>lists</a:t>
            </a:r>
            <a:r>
              <a:rPr lang="es-ES" sz="1200" dirty="0">
                <a:ea typeface="+mn-lt"/>
                <a:cs typeface="+mn-lt"/>
              </a:rPr>
              <a:t>, Salesforce, Google/Adobe </a:t>
            </a:r>
            <a:r>
              <a:rPr lang="es-ES" sz="1200" dirty="0" err="1">
                <a:ea typeface="+mn-lt"/>
                <a:cs typeface="+mn-lt"/>
              </a:rPr>
              <a:t>Analytics</a:t>
            </a:r>
            <a:r>
              <a:rPr lang="es-ES" sz="1200" dirty="0">
                <a:ea typeface="+mn-lt"/>
                <a:cs typeface="+mn-lt"/>
              </a:rPr>
              <a:t>, Exchange/Outlook, Active </a:t>
            </a:r>
            <a:r>
              <a:rPr lang="es-ES" sz="1200" dirty="0" err="1">
                <a:ea typeface="+mn-lt"/>
                <a:cs typeface="+mn-lt"/>
              </a:rPr>
              <a:t>Directory</a:t>
            </a:r>
            <a:r>
              <a:rPr lang="es-ES" sz="1200" dirty="0">
                <a:ea typeface="+mn-lt"/>
                <a:cs typeface="+mn-lt"/>
              </a:rPr>
              <a:t>.</a:t>
            </a:r>
            <a:br>
              <a:rPr lang="es-ES" sz="1200" dirty="0">
                <a:ea typeface="+mn-lt"/>
                <a:cs typeface="+mn-lt"/>
              </a:rPr>
            </a:br>
            <a:endParaRPr lang="es-ES" sz="1200" dirty="0">
              <a:ea typeface="+mn-lt"/>
              <a:cs typeface="+mn-lt"/>
            </a:endParaRPr>
          </a:p>
          <a:p>
            <a:r>
              <a:rPr lang="es-ES" sz="1200" b="1" dirty="0">
                <a:ea typeface="+mn-lt"/>
                <a:cs typeface="+mn-lt"/>
              </a:rPr>
              <a:t>Cuándo:</a:t>
            </a:r>
            <a:r>
              <a:rPr lang="es-ES" sz="1200" dirty="0">
                <a:ea typeface="+mn-lt"/>
                <a:cs typeface="+mn-lt"/>
              </a:rPr>
              <a:t> integrarte con </a:t>
            </a:r>
            <a:r>
              <a:rPr lang="es-ES" sz="1200" b="1" dirty="0">
                <a:ea typeface="+mn-lt"/>
                <a:cs typeface="+mn-lt"/>
              </a:rPr>
              <a:t>SaaS</a:t>
            </a:r>
            <a:r>
              <a:rPr lang="es-ES" sz="1200" dirty="0">
                <a:ea typeface="+mn-lt"/>
                <a:cs typeface="+mn-lt"/>
              </a:rPr>
              <a:t>.</a:t>
            </a:r>
            <a:endParaRPr lang="es-ES"/>
          </a:p>
          <a:p>
            <a:pPr marL="285750" indent="-285750">
              <a:buFont typeface="Arial"/>
              <a:buChar char="•"/>
            </a:pPr>
            <a:r>
              <a:rPr lang="es-ES" sz="1200" err="1">
                <a:ea typeface="+mn-lt"/>
                <a:cs typeface="+mn-lt"/>
              </a:rPr>
              <a:t>OData.Feed</a:t>
            </a:r>
            <a:r>
              <a:rPr lang="es-ES" sz="1200" dirty="0">
                <a:ea typeface="+mn-lt"/>
                <a:cs typeface="+mn-lt"/>
              </a:rPr>
              <a:t>: muy cómodo (</a:t>
            </a:r>
            <a:r>
              <a:rPr lang="es-ES" sz="1200" err="1">
                <a:ea typeface="+mn-lt"/>
                <a:cs typeface="+mn-lt"/>
              </a:rPr>
              <a:t>Northwind</a:t>
            </a:r>
            <a:r>
              <a:rPr lang="es-ES" sz="1200" dirty="0">
                <a:ea typeface="+mn-lt"/>
                <a:cs typeface="+mn-lt"/>
              </a:rPr>
              <a:t> tiene demo </a:t>
            </a:r>
            <a:r>
              <a:rPr lang="es-ES" sz="1200" err="1">
                <a:ea typeface="+mn-lt"/>
                <a:cs typeface="+mn-lt"/>
              </a:rPr>
              <a:t>OData</a:t>
            </a:r>
            <a:r>
              <a:rPr lang="es-ES" sz="1200" dirty="0">
                <a:ea typeface="+mn-lt"/>
                <a:cs typeface="+mn-lt"/>
              </a:rPr>
              <a:t>).</a:t>
            </a:r>
          </a:p>
          <a:p>
            <a:pPr marL="285750" indent="-285750">
              <a:buFont typeface="Arial"/>
              <a:buChar char="•"/>
            </a:pPr>
            <a:r>
              <a:rPr lang="es-ES" sz="1200" err="1">
                <a:ea typeface="+mn-lt"/>
                <a:cs typeface="+mn-lt"/>
              </a:rPr>
              <a:t>Web.Contents</a:t>
            </a:r>
            <a:r>
              <a:rPr lang="es-ES" sz="1200" dirty="0">
                <a:ea typeface="+mn-lt"/>
                <a:cs typeface="+mn-lt"/>
              </a:rPr>
              <a:t>: para JSON/REST; controla paginación y cabeceras con </a:t>
            </a:r>
            <a:r>
              <a:rPr lang="es-ES" sz="1200" err="1">
                <a:latin typeface="Roboto"/>
                <a:ea typeface="+mn-lt"/>
                <a:cs typeface="+mn-lt"/>
              </a:rPr>
              <a:t>RelativePath</a:t>
            </a:r>
            <a:r>
              <a:rPr lang="es-ES" sz="1200" dirty="0">
                <a:ea typeface="+mn-lt"/>
                <a:cs typeface="+mn-lt"/>
              </a:rPr>
              <a:t> y </a:t>
            </a:r>
            <a:r>
              <a:rPr lang="es-ES" sz="1200" err="1">
                <a:latin typeface="Roboto"/>
                <a:ea typeface="+mn-lt"/>
                <a:cs typeface="+mn-lt"/>
              </a:rPr>
              <a:t>Query</a:t>
            </a:r>
            <a:r>
              <a:rPr lang="es-ES" sz="1200" dirty="0">
                <a:ea typeface="+mn-lt"/>
                <a:cs typeface="+mn-lt"/>
              </a:rPr>
              <a:t>.</a:t>
            </a:r>
            <a:endParaRPr lang="es-ES" sz="1200">
              <a:ea typeface="Roboto"/>
              <a:cs typeface="Roboto"/>
            </a:endParaRPr>
          </a:p>
          <a:p>
            <a:pPr marL="285750" indent="-285750">
              <a:buFont typeface="Arial"/>
              <a:buChar char="•"/>
            </a:pPr>
            <a:r>
              <a:rPr lang="es-ES" sz="1200" dirty="0">
                <a:ea typeface="+mn-lt"/>
                <a:cs typeface="+mn-lt"/>
              </a:rPr>
              <a:t>Truco: usa Parámetros para las claves/</a:t>
            </a:r>
            <a:r>
              <a:rPr lang="es-ES" sz="1200" err="1">
                <a:ea typeface="+mn-lt"/>
                <a:cs typeface="+mn-lt"/>
              </a:rPr>
              <a:t>URLs</a:t>
            </a:r>
            <a:r>
              <a:rPr lang="es-ES" sz="1200" dirty="0">
                <a:ea typeface="+mn-lt"/>
                <a:cs typeface="+mn-lt"/>
              </a:rPr>
              <a:t> (no </a:t>
            </a:r>
            <a:r>
              <a:rPr lang="es-ES" sz="1200" err="1">
                <a:ea typeface="+mn-lt"/>
                <a:cs typeface="+mn-lt"/>
              </a:rPr>
              <a:t>hardcodees</a:t>
            </a:r>
            <a:r>
              <a:rPr lang="es-ES" sz="1200" dirty="0">
                <a:ea typeface="+mn-lt"/>
                <a:cs typeface="+mn-lt"/>
              </a:rPr>
              <a:t> secretos en M).</a:t>
            </a:r>
          </a:p>
          <a:p>
            <a:endParaRPr lang="es-ES" sz="1200" b="1" dirty="0">
              <a:ea typeface="Roboto"/>
              <a:cs typeface="Roboto"/>
            </a:endParaRPr>
          </a:p>
          <a:p>
            <a:endParaRPr lang="es-ES" sz="1200" b="1" u="sng" dirty="0">
              <a:ea typeface="Roboto"/>
              <a:cs typeface="Roboto"/>
            </a:endParaRPr>
          </a:p>
          <a:p>
            <a:pPr algn="l"/>
            <a:endParaRPr lang="es-ES" dirty="0">
              <a:ea typeface="Roboto"/>
              <a:cs typeface="Roboto"/>
            </a:endParaRPr>
          </a:p>
        </p:txBody>
      </p:sp>
    </p:spTree>
    <p:extLst>
      <p:ext uri="{BB962C8B-B14F-4D97-AF65-F5344CB8AC3E}">
        <p14:creationId xmlns:p14="http://schemas.microsoft.com/office/powerpoint/2010/main" val="2615434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77DD6-AE06-C67C-6CEB-A48609515A2C}"/>
            </a:ext>
          </a:extLst>
        </p:cNvPr>
        <p:cNvGrpSpPr/>
        <p:nvPr/>
      </p:nvGrpSpPr>
      <p:grpSpPr>
        <a:xfrm>
          <a:off x="0" y="0"/>
          <a:ext cx="0" cy="0"/>
          <a:chOff x="0" y="0"/>
          <a:chExt cx="0" cy="0"/>
        </a:xfrm>
      </p:grpSpPr>
      <p:sp>
        <p:nvSpPr>
          <p:cNvPr id="3" name="AutoShape 3">
            <a:extLst>
              <a:ext uri="{FF2B5EF4-FFF2-40B4-BE49-F238E27FC236}">
                <a16:creationId xmlns:a16="http://schemas.microsoft.com/office/drawing/2014/main" id="{129586A8-CB55-1945-C0B2-04730EAAE152}"/>
              </a:ext>
            </a:extLst>
          </p:cNvPr>
          <p:cNvSpPr/>
          <p:nvPr/>
        </p:nvSpPr>
        <p:spPr>
          <a:xfrm>
            <a:off x="4380585" y="514350"/>
            <a:ext cx="382830" cy="85686"/>
          </a:xfrm>
          <a:prstGeom prst="rect">
            <a:avLst/>
          </a:prstGeom>
          <a:solidFill>
            <a:srgbClr val="6DC53A"/>
          </a:solidFill>
        </p:spPr>
        <p:txBody>
          <a:bodyPr/>
          <a:lstStyle/>
          <a:p>
            <a:endParaRPr lang="es-CL"/>
          </a:p>
        </p:txBody>
      </p:sp>
      <p:grpSp>
        <p:nvGrpSpPr>
          <p:cNvPr id="7" name="Group 7">
            <a:extLst>
              <a:ext uri="{FF2B5EF4-FFF2-40B4-BE49-F238E27FC236}">
                <a16:creationId xmlns:a16="http://schemas.microsoft.com/office/drawing/2014/main" id="{59D2DE84-7B29-1C91-4060-31B31EFBCC44}"/>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113ACC24-7A42-ABBC-543D-183F97F569D6}"/>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7" name="TextBox 4">
            <a:extLst>
              <a:ext uri="{FF2B5EF4-FFF2-40B4-BE49-F238E27FC236}">
                <a16:creationId xmlns:a16="http://schemas.microsoft.com/office/drawing/2014/main" id="{A680BEC4-F58A-FABE-7221-B57BF2FC573E}"/>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Roboto Slab"/>
                <a:ea typeface="Roboto Slab"/>
                <a:cs typeface="Roboto Slab"/>
              </a:rPr>
              <a:t>Tipos</a:t>
            </a:r>
            <a:r>
              <a:rPr lang="en-US" sz="1900" b="1" dirty="0">
                <a:solidFill>
                  <a:srgbClr val="1F3B72"/>
                </a:solidFill>
                <a:latin typeface="Roboto Slab"/>
                <a:ea typeface="Roboto Slab"/>
                <a:cs typeface="Roboto Slab"/>
              </a:rPr>
              <a:t> de </a:t>
            </a:r>
            <a:r>
              <a:rPr lang="en-US" sz="1900" b="1" dirty="0" err="1">
                <a:solidFill>
                  <a:srgbClr val="1F3B72"/>
                </a:solidFill>
                <a:latin typeface="Roboto Slab"/>
                <a:ea typeface="Roboto Slab"/>
                <a:cs typeface="Roboto Slab"/>
              </a:rPr>
              <a:t>fuentes</a:t>
            </a:r>
            <a:r>
              <a:rPr lang="en-US" sz="1900" b="1" dirty="0">
                <a:solidFill>
                  <a:srgbClr val="1F3B72"/>
                </a:solidFill>
                <a:latin typeface="Roboto Slab"/>
                <a:ea typeface="Roboto Slab"/>
                <a:cs typeface="Roboto Slab"/>
              </a:rPr>
              <a:t> de </a:t>
            </a:r>
            <a:r>
              <a:rPr lang="en-US" sz="1900" b="1" dirty="0" err="1">
                <a:solidFill>
                  <a:srgbClr val="1F3B72"/>
                </a:solidFill>
                <a:latin typeface="Roboto Slab"/>
                <a:ea typeface="Roboto Slab"/>
                <a:cs typeface="Roboto Slab"/>
              </a:rPr>
              <a:t>datos</a:t>
            </a:r>
            <a:r>
              <a:rPr lang="en-US" sz="1900" b="1" dirty="0">
                <a:solidFill>
                  <a:srgbClr val="1F3B72"/>
                </a:solidFill>
                <a:latin typeface="Roboto Slab"/>
                <a:ea typeface="Roboto Slab"/>
                <a:cs typeface="Roboto Slab"/>
              </a:rPr>
              <a:t> compatibles</a:t>
            </a:r>
            <a:endParaRPr lang="es-ES" dirty="0"/>
          </a:p>
        </p:txBody>
      </p:sp>
      <p:sp>
        <p:nvSpPr>
          <p:cNvPr id="2" name="CuadroTexto 1">
            <a:extLst>
              <a:ext uri="{FF2B5EF4-FFF2-40B4-BE49-F238E27FC236}">
                <a16:creationId xmlns:a16="http://schemas.microsoft.com/office/drawing/2014/main" id="{05527AA4-49E4-64F5-27AF-6B5CFFBCAC31}"/>
              </a:ext>
            </a:extLst>
          </p:cNvPr>
          <p:cNvSpPr txBox="1"/>
          <p:nvPr/>
        </p:nvSpPr>
        <p:spPr>
          <a:xfrm>
            <a:off x="850605" y="1196163"/>
            <a:ext cx="744279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t>Consideraciones</a:t>
            </a:r>
            <a:endParaRPr lang="es-ES" sz="1200" b="1" dirty="0">
              <a:ea typeface="Roboto"/>
              <a:cs typeface="Roboto"/>
            </a:endParaRPr>
          </a:p>
          <a:p>
            <a:endParaRPr lang="es-ES" sz="1200" b="1" dirty="0">
              <a:ea typeface="+mn-lt"/>
              <a:cs typeface="+mn-lt"/>
            </a:endParaRPr>
          </a:p>
          <a:p>
            <a:pPr marL="171450" indent="-171450">
              <a:buFont typeface="Arial"/>
              <a:buChar char="•"/>
            </a:pPr>
            <a:r>
              <a:rPr lang="es-ES" sz="1200">
                <a:ea typeface="+mn-lt"/>
                <a:cs typeface="+mn-lt"/>
              </a:rPr>
              <a:t>Niveles de privacidad (Organizacional / Privado / Público): evitan mezcla de orígenes; configúralos bien o el motor bloqueará combinaciones.</a:t>
            </a:r>
            <a:endParaRPr lang="es-ES" sz="1200">
              <a:ea typeface="Roboto"/>
              <a:cs typeface="Roboto"/>
            </a:endParaRPr>
          </a:p>
          <a:p>
            <a:pPr marL="171450" indent="-171450">
              <a:buFont typeface="Arial"/>
              <a:buChar char="•"/>
            </a:pPr>
            <a:r>
              <a:rPr lang="es-ES" sz="1200">
                <a:ea typeface="+mn-lt"/>
                <a:cs typeface="+mn-lt"/>
              </a:rPr>
              <a:t>Gateway: para </a:t>
            </a:r>
            <a:r>
              <a:rPr lang="es-ES" sz="1200" err="1">
                <a:ea typeface="+mn-lt"/>
                <a:cs typeface="+mn-lt"/>
              </a:rPr>
              <a:t>on-prem</a:t>
            </a:r>
            <a:r>
              <a:rPr lang="es-ES" sz="1200">
                <a:ea typeface="+mn-lt"/>
                <a:cs typeface="+mn-lt"/>
              </a:rPr>
              <a:t> (SQL Server local, archivos en red) necesitas </a:t>
            </a:r>
            <a:r>
              <a:rPr lang="es-ES" sz="1200" err="1">
                <a:ea typeface="+mn-lt"/>
                <a:cs typeface="+mn-lt"/>
              </a:rPr>
              <a:t>On</a:t>
            </a:r>
            <a:r>
              <a:rPr lang="es-ES" sz="1200">
                <a:ea typeface="+mn-lt"/>
                <a:cs typeface="+mn-lt"/>
              </a:rPr>
              <a:t>-premises data </a:t>
            </a:r>
            <a:r>
              <a:rPr lang="es-ES" sz="1200" err="1">
                <a:ea typeface="+mn-lt"/>
                <a:cs typeface="+mn-lt"/>
              </a:rPr>
              <a:t>gateway</a:t>
            </a:r>
            <a:r>
              <a:rPr lang="es-ES" sz="1200">
                <a:ea typeface="+mn-lt"/>
                <a:cs typeface="+mn-lt"/>
              </a:rPr>
              <a:t> para refresco. Cloud → sin </a:t>
            </a:r>
            <a:r>
              <a:rPr lang="es-ES" sz="1200" err="1">
                <a:ea typeface="+mn-lt"/>
                <a:cs typeface="+mn-lt"/>
              </a:rPr>
              <a:t>gateway</a:t>
            </a:r>
            <a:r>
              <a:rPr lang="es-ES" sz="1200">
                <a:ea typeface="+mn-lt"/>
                <a:cs typeface="+mn-lt"/>
              </a:rPr>
              <a:t>.</a:t>
            </a:r>
            <a:endParaRPr lang="es-ES" sz="1200">
              <a:ea typeface="Roboto"/>
              <a:cs typeface="Roboto"/>
            </a:endParaRPr>
          </a:p>
          <a:p>
            <a:pPr marL="171450" indent="-171450">
              <a:buFont typeface="Arial"/>
              <a:buChar char="•"/>
            </a:pPr>
            <a:r>
              <a:rPr lang="es-ES" sz="1200" err="1">
                <a:ea typeface="+mn-lt"/>
                <a:cs typeface="+mn-lt"/>
              </a:rPr>
              <a:t>Query</a:t>
            </a:r>
            <a:r>
              <a:rPr lang="es-ES" sz="1200" dirty="0">
                <a:ea typeface="+mn-lt"/>
                <a:cs typeface="+mn-lt"/>
              </a:rPr>
              <a:t> </a:t>
            </a:r>
            <a:r>
              <a:rPr lang="es-ES" sz="1200" err="1">
                <a:ea typeface="+mn-lt"/>
                <a:cs typeface="+mn-lt"/>
              </a:rPr>
              <a:t>folding</a:t>
            </a:r>
            <a:r>
              <a:rPr lang="es-ES" sz="1200">
                <a:ea typeface="+mn-lt"/>
                <a:cs typeface="+mn-lt"/>
              </a:rPr>
              <a:t>: intenta que los pasos (filtrar, agrupar, expandir) “bajen” al origen. Revisa “Ver diagnóstico/</a:t>
            </a:r>
            <a:r>
              <a:rPr lang="es-ES" sz="1200" err="1">
                <a:ea typeface="+mn-lt"/>
                <a:cs typeface="+mn-lt"/>
              </a:rPr>
              <a:t>folding</a:t>
            </a:r>
            <a:r>
              <a:rPr lang="es-ES" sz="1200">
                <a:ea typeface="+mn-lt"/>
                <a:cs typeface="+mn-lt"/>
              </a:rPr>
              <a:t>”: si se rompe, intenta mover filtros arriba en la lista de pasos o usar vistas en BD.</a:t>
            </a:r>
            <a:endParaRPr lang="es-ES" sz="1200">
              <a:ea typeface="Roboto"/>
              <a:cs typeface="Roboto"/>
            </a:endParaRPr>
          </a:p>
          <a:p>
            <a:pPr marL="171450" indent="-171450">
              <a:buFont typeface="Arial"/>
              <a:buChar char="•"/>
            </a:pPr>
            <a:r>
              <a:rPr lang="es-ES" sz="1200">
                <a:ea typeface="+mn-lt"/>
                <a:cs typeface="+mn-lt"/>
              </a:rPr>
              <a:t>Tamaños: CSV enormes = lentos; si puedes, </a:t>
            </a:r>
            <a:r>
              <a:rPr lang="es-ES" sz="1200" err="1">
                <a:ea typeface="+mn-lt"/>
                <a:cs typeface="+mn-lt"/>
              </a:rPr>
              <a:t>Parquet</a:t>
            </a:r>
            <a:r>
              <a:rPr lang="es-ES" sz="1200">
                <a:ea typeface="+mn-lt"/>
                <a:cs typeface="+mn-lt"/>
              </a:rPr>
              <a:t> (columnar) o consulta a BD.</a:t>
            </a:r>
            <a:endParaRPr lang="es-ES" sz="1200">
              <a:ea typeface="Roboto"/>
              <a:cs typeface="Roboto"/>
            </a:endParaRPr>
          </a:p>
          <a:p>
            <a:pPr marL="171450" indent="-171450">
              <a:buFont typeface="Arial"/>
              <a:buChar char="•"/>
            </a:pPr>
            <a:r>
              <a:rPr lang="es-ES" sz="1200">
                <a:ea typeface="+mn-lt"/>
                <a:cs typeface="+mn-lt"/>
              </a:rPr>
              <a:t>Credenciales: usa Cuenta organizacional para O365/SharePoint; Key/Basic para </a:t>
            </a:r>
            <a:r>
              <a:rPr lang="es-ES" sz="1200" err="1">
                <a:ea typeface="+mn-lt"/>
                <a:cs typeface="+mn-lt"/>
              </a:rPr>
              <a:t>APIs</a:t>
            </a:r>
            <a:r>
              <a:rPr lang="es-ES" sz="1200">
                <a:ea typeface="+mn-lt"/>
                <a:cs typeface="+mn-lt"/>
              </a:rPr>
              <a:t> con parámetro; no guardes tokens en texto.</a:t>
            </a:r>
            <a:endParaRPr lang="es-ES" sz="1200">
              <a:ea typeface="Roboto"/>
              <a:cs typeface="Roboto"/>
            </a:endParaRPr>
          </a:p>
          <a:p>
            <a:endParaRPr lang="es-ES" sz="1200" dirty="0">
              <a:ea typeface="+mn-lt"/>
              <a:cs typeface="+mn-lt"/>
            </a:endParaRPr>
          </a:p>
        </p:txBody>
      </p:sp>
    </p:spTree>
    <p:extLst>
      <p:ext uri="{BB962C8B-B14F-4D97-AF65-F5344CB8AC3E}">
        <p14:creationId xmlns:p14="http://schemas.microsoft.com/office/powerpoint/2010/main" val="83024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A9F00-6350-7A99-2684-D9C91688FF15}"/>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06929E4E-A2A2-9057-44A0-FC4082F544F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1000"/>
                    </a14:imgEffect>
                  </a14:imgLayer>
                </a14:imgProps>
              </a:ext>
            </a:extLst>
          </a:blip>
          <a:srcRect t="7735" b="7735"/>
          <a:stretch>
            <a:fillRect/>
          </a:stretch>
        </p:blipFill>
        <p:spPr>
          <a:xfrm>
            <a:off x="0" y="62023"/>
            <a:ext cx="9144000" cy="5143500"/>
          </a:xfrm>
          <a:prstGeom prst="rect">
            <a:avLst/>
          </a:prstGeom>
        </p:spPr>
      </p:pic>
      <p:sp>
        <p:nvSpPr>
          <p:cNvPr id="3" name="AutoShape 3">
            <a:extLst>
              <a:ext uri="{FF2B5EF4-FFF2-40B4-BE49-F238E27FC236}">
                <a16:creationId xmlns:a16="http://schemas.microsoft.com/office/drawing/2014/main" id="{84E0D48D-E162-5BA4-030F-41C5912C70C4}"/>
              </a:ext>
            </a:extLst>
          </p:cNvPr>
          <p:cNvSpPr/>
          <p:nvPr/>
        </p:nvSpPr>
        <p:spPr>
          <a:xfrm>
            <a:off x="620915" y="2217446"/>
            <a:ext cx="929864" cy="64373"/>
          </a:xfrm>
          <a:prstGeom prst="rect">
            <a:avLst/>
          </a:prstGeom>
          <a:solidFill>
            <a:srgbClr val="FFFFFF"/>
          </a:solidFill>
        </p:spPr>
        <p:txBody>
          <a:bodyPr/>
          <a:lstStyle/>
          <a:p>
            <a:endParaRPr lang="es-CL"/>
          </a:p>
        </p:txBody>
      </p:sp>
      <p:sp>
        <p:nvSpPr>
          <p:cNvPr id="7" name="TextBox 7">
            <a:extLst>
              <a:ext uri="{FF2B5EF4-FFF2-40B4-BE49-F238E27FC236}">
                <a16:creationId xmlns:a16="http://schemas.microsoft.com/office/drawing/2014/main" id="{D5B593C0-F10C-001E-A1D2-DA31F2F8D2DD}"/>
              </a:ext>
            </a:extLst>
          </p:cNvPr>
          <p:cNvSpPr txBox="1"/>
          <p:nvPr/>
        </p:nvSpPr>
        <p:spPr>
          <a:xfrm>
            <a:off x="620915" y="2395538"/>
            <a:ext cx="6392531" cy="769441"/>
          </a:xfrm>
          <a:prstGeom prst="rect">
            <a:avLst/>
          </a:prstGeom>
        </p:spPr>
        <p:txBody>
          <a:bodyPr wrap="square" lIns="0" tIns="0" rIns="0" bIns="0" rtlCol="0" anchor="t">
            <a:spAutoFit/>
          </a:bodyPr>
          <a:lstStyle/>
          <a:p>
            <a:pPr>
              <a:lnSpc>
                <a:spcPts val="3000"/>
              </a:lnSpc>
            </a:pPr>
            <a:r>
              <a:rPr lang="en-US" sz="3000" b="1" err="1">
                <a:solidFill>
                  <a:srgbClr val="FFFFFF"/>
                </a:solidFill>
                <a:latin typeface="+mj-lt"/>
              </a:rPr>
              <a:t>Importación</a:t>
            </a:r>
            <a:r>
              <a:rPr lang="en-US" sz="3000" b="1">
                <a:solidFill>
                  <a:srgbClr val="FFFFFF"/>
                </a:solidFill>
                <a:latin typeface="+mj-lt"/>
              </a:rPr>
              <a:t> de </a:t>
            </a:r>
            <a:r>
              <a:rPr lang="en-US" sz="3000" b="1" err="1">
                <a:solidFill>
                  <a:srgbClr val="FFFFFF"/>
                </a:solidFill>
                <a:latin typeface="+mj-lt"/>
              </a:rPr>
              <a:t>datos</a:t>
            </a:r>
            <a:r>
              <a:rPr lang="en-US" sz="3000" b="1">
                <a:solidFill>
                  <a:srgbClr val="FFFFFF"/>
                </a:solidFill>
                <a:latin typeface="+mj-lt"/>
              </a:rPr>
              <a:t>: Excel, CSV, </a:t>
            </a:r>
            <a:r>
              <a:rPr lang="en-US" sz="3000" b="1" err="1">
                <a:solidFill>
                  <a:srgbClr val="FFFFFF"/>
                </a:solidFill>
                <a:latin typeface="+mj-lt"/>
              </a:rPr>
              <a:t>otras</a:t>
            </a:r>
            <a:r>
              <a:rPr lang="en-US" sz="3000" b="1">
                <a:solidFill>
                  <a:srgbClr val="FFFFFF"/>
                </a:solidFill>
                <a:latin typeface="+mj-lt"/>
              </a:rPr>
              <a:t> </a:t>
            </a:r>
            <a:r>
              <a:rPr lang="en-US" sz="3000" b="1" err="1">
                <a:solidFill>
                  <a:srgbClr val="FFFFFF"/>
                </a:solidFill>
                <a:latin typeface="+mj-lt"/>
              </a:rPr>
              <a:t>fuentes</a:t>
            </a:r>
            <a:endParaRPr lang="es-ES" err="1"/>
          </a:p>
        </p:txBody>
      </p:sp>
      <p:pic>
        <p:nvPicPr>
          <p:cNvPr id="8" name="Picture 4">
            <a:extLst>
              <a:ext uri="{FF2B5EF4-FFF2-40B4-BE49-F238E27FC236}">
                <a16:creationId xmlns:a16="http://schemas.microsoft.com/office/drawing/2014/main" id="{948B70EF-1148-1B57-E014-6387B49698B9}"/>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806931" y="3458799"/>
            <a:ext cx="3105510" cy="2057400"/>
          </a:xfrm>
          <a:prstGeom prst="rect">
            <a:avLst/>
          </a:prstGeom>
        </p:spPr>
      </p:pic>
      <p:pic>
        <p:nvPicPr>
          <p:cNvPr id="9" name="Picture 5">
            <a:extLst>
              <a:ext uri="{FF2B5EF4-FFF2-40B4-BE49-F238E27FC236}">
                <a16:creationId xmlns:a16="http://schemas.microsoft.com/office/drawing/2014/main" id="{1210BEE4-A07E-00E3-AAB9-7F16B0C40AE2}"/>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609276">
            <a:off x="-1200674" y="4487499"/>
            <a:ext cx="3105510" cy="2057400"/>
          </a:xfrm>
          <a:prstGeom prst="rect">
            <a:avLst/>
          </a:prstGeom>
        </p:spPr>
      </p:pic>
      <p:pic>
        <p:nvPicPr>
          <p:cNvPr id="10" name="Picture 6">
            <a:extLst>
              <a:ext uri="{FF2B5EF4-FFF2-40B4-BE49-F238E27FC236}">
                <a16:creationId xmlns:a16="http://schemas.microsoft.com/office/drawing/2014/main" id="{136DA134-9500-EAB4-AE4F-D7D903D30774}"/>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873" y="-1471613"/>
            <a:ext cx="3105510" cy="2057400"/>
          </a:xfrm>
          <a:prstGeom prst="rect">
            <a:avLst/>
          </a:prstGeom>
        </p:spPr>
      </p:pic>
    </p:spTree>
    <p:extLst>
      <p:ext uri="{BB962C8B-B14F-4D97-AF65-F5344CB8AC3E}">
        <p14:creationId xmlns:p14="http://schemas.microsoft.com/office/powerpoint/2010/main" val="3727603432"/>
      </p:ext>
    </p:extLst>
  </p:cSld>
  <p:clrMapOvr>
    <a:masterClrMapping/>
  </p:clrMapOvr>
</p:sld>
</file>

<file path=ppt/theme/theme1.xml><?xml version="1.0" encoding="utf-8"?>
<a:theme xmlns:a="http://schemas.openxmlformats.org/drawingml/2006/main" name="Office Theme">
  <a:themeElements>
    <a:clrScheme name="Colores izied">
      <a:dk1>
        <a:srgbClr val="253656"/>
      </a:dk1>
      <a:lt1>
        <a:srgbClr val="FFFFFF"/>
      </a:lt1>
      <a:dk2>
        <a:srgbClr val="FFFFFF"/>
      </a:dk2>
      <a:lt2>
        <a:srgbClr val="FFFFFF"/>
      </a:lt2>
      <a:accent1>
        <a:srgbClr val="5271FF"/>
      </a:accent1>
      <a:accent2>
        <a:srgbClr val="A2B7DD"/>
      </a:accent2>
      <a:accent3>
        <a:srgbClr val="BAD0F6"/>
      </a:accent3>
      <a:accent4>
        <a:srgbClr val="DCE7FA"/>
      </a:accent4>
      <a:accent5>
        <a:srgbClr val="5B9BD5"/>
      </a:accent5>
      <a:accent6>
        <a:srgbClr val="92D050"/>
      </a:accent6>
      <a:hlink>
        <a:srgbClr val="5271FF"/>
      </a:hlink>
      <a:folHlink>
        <a:srgbClr val="C490AA"/>
      </a:folHlink>
    </a:clrScheme>
    <a:fontScheme name="Fuentes Izied">
      <a:majorFont>
        <a:latin typeface="Roboto Slab"/>
        <a:ea typeface=""/>
        <a:cs typeface=""/>
      </a:majorFont>
      <a:minorFont>
        <a:latin typeface="Robot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presentacion izied</Template>
  <Application>Microsoft Office PowerPoint</Application>
  <PresentationFormat>Presentación en pantalla (16:9)</PresentationFormat>
  <Slides>30</Slides>
  <Notes>26</Notes>
  <HiddenSlides>0</HiddenSlides>
  <ScaleCrop>false</ScaleCrop>
  <HeadingPairs>
    <vt:vector size="4" baseType="variant">
      <vt:variant>
        <vt:lpstr>Tema</vt:lpstr>
      </vt:variant>
      <vt:variant>
        <vt:i4>1</vt:i4>
      </vt:variant>
      <vt:variant>
        <vt:lpstr>Títulos de diapositiva</vt:lpstr>
      </vt:variant>
      <vt:variant>
        <vt:i4>30</vt:i4>
      </vt:variant>
    </vt:vector>
  </HeadingPairs>
  <TitlesOfParts>
    <vt:vector size="31" baseType="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Plantilla 2023</dc:title>
  <cp:revision>98</cp:revision>
  <dcterms:created xsi:type="dcterms:W3CDTF">2006-08-16T00:00:00Z</dcterms:created>
  <dcterms:modified xsi:type="dcterms:W3CDTF">2025-08-28T17:30:48Z</dcterms:modified>
  <dc:identifier>DAFcs5RB72I</dc:identifier>
</cp:coreProperties>
</file>